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8288000" cy="10287000"/>
  <p:notesSz cx="6858000" cy="9144000"/>
  <p:embeddedFontLst>
    <p:embeddedFont>
      <p:font typeface="Arimo" charset="1" panose="020B0604020202020204"/>
      <p:regular r:id="rId46"/>
    </p:embeddedFont>
    <p:embeddedFont>
      <p:font typeface="Mukta" charset="1" panose="020B0000000000000000"/>
      <p:regular r:id="rId47"/>
    </p:embeddedFont>
    <p:embeddedFont>
      <p:font typeface="Mukta Bold" charset="1" panose="020B000000000000000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notesMasters/notesMaster1.xml" Type="http://schemas.openxmlformats.org/officeDocument/2006/relationships/notesMaster"/><Relationship Id="rId44" Target="theme/theme2.xml" Type="http://schemas.openxmlformats.org/officeDocument/2006/relationships/theme"/><Relationship Id="rId45" Target="notesSlides/notesSlide1.xml" Type="http://schemas.openxmlformats.org/officeDocument/2006/relationships/notesSlide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notesSlides/notesSlide2.xml" Type="http://schemas.openxmlformats.org/officeDocument/2006/relationships/notesSlide"/><Relationship Id="rId49" Target="notesSlides/notesSlide3.xml" Type="http://schemas.openxmlformats.org/officeDocument/2006/relationships/notesSlide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notesSlides/notesSlide4.xml" Type="http://schemas.openxmlformats.org/officeDocument/2006/relationships/notesSlide"/><Relationship Id="rId52" Target="notesSlides/notesSlide5.xml" Type="http://schemas.openxmlformats.org/officeDocument/2006/relationships/notesSlide"/><Relationship Id="rId53" Target="notesSlides/notesSlide6.xml" Type="http://schemas.openxmlformats.org/officeDocument/2006/relationships/notesSlide"/><Relationship Id="rId54" Target="notesSlides/notesSlide7.xml" Type="http://schemas.openxmlformats.org/officeDocument/2006/relationships/notesSlide"/><Relationship Id="rId55" Target="notesSlides/notesSlide8.xml" Type="http://schemas.openxmlformats.org/officeDocument/2006/relationships/notesSlide"/><Relationship Id="rId56" Target="notesSlides/notesSlide9.xml" Type="http://schemas.openxmlformats.org/officeDocument/2006/relationships/notesSlide"/><Relationship Id="rId57" Target="notesSlides/notesSlide10.xml" Type="http://schemas.openxmlformats.org/officeDocument/2006/relationships/notesSlide"/><Relationship Id="rId58" Target="notesSlides/notesSlide11.xml" Type="http://schemas.openxmlformats.org/officeDocument/2006/relationships/notesSlide"/><Relationship Id="rId59" Target="notesSlides/notesSlide12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13.xml" Type="http://schemas.openxmlformats.org/officeDocument/2006/relationships/notesSlide"/><Relationship Id="rId61" Target="notesSlides/notesSlide14.xml" Type="http://schemas.openxmlformats.org/officeDocument/2006/relationships/notesSlide"/><Relationship Id="rId62" Target="notesSlides/notesSlide15.xml" Type="http://schemas.openxmlformats.org/officeDocument/2006/relationships/notesSlide"/><Relationship Id="rId63" Target="notesSlides/notesSlide16.xml" Type="http://schemas.openxmlformats.org/officeDocument/2006/relationships/notesSlide"/><Relationship Id="rId64" Target="notesSlides/notesSlide17.xml" Type="http://schemas.openxmlformats.org/officeDocument/2006/relationships/notesSlide"/><Relationship Id="rId65" Target="notesSlides/notesSlide18.xml" Type="http://schemas.openxmlformats.org/officeDocument/2006/relationships/notesSlide"/><Relationship Id="rId66" Target="notesSlides/notesSlide19.xml" Type="http://schemas.openxmlformats.org/officeDocument/2006/relationships/notesSlide"/><Relationship Id="rId67" Target="notesSlides/notesSlide20.xml" Type="http://schemas.openxmlformats.org/officeDocument/2006/relationships/notesSlide"/><Relationship Id="rId68" Target="notesSlides/notesSlide21.xml" Type="http://schemas.openxmlformats.org/officeDocument/2006/relationships/notesSlide"/><Relationship Id="rId69" Target="notesSlides/notesSlide22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23.xml" Type="http://schemas.openxmlformats.org/officeDocument/2006/relationships/notesSlide"/><Relationship Id="rId71" Target="notesSlides/notesSlide24.xml" Type="http://schemas.openxmlformats.org/officeDocument/2006/relationships/notesSlide"/><Relationship Id="rId72" Target="notesSlides/notesSlide25.xml" Type="http://schemas.openxmlformats.org/officeDocument/2006/relationships/notesSlide"/><Relationship Id="rId73" Target="notesSlides/notesSlide26.xml" Type="http://schemas.openxmlformats.org/officeDocument/2006/relationships/notesSlide"/><Relationship Id="rId74" Target="notesSlides/notesSlide27.xml" Type="http://schemas.openxmlformats.org/officeDocument/2006/relationships/notesSlide"/><Relationship Id="rId75" Target="notesSlides/notesSlide28.xml" Type="http://schemas.openxmlformats.org/officeDocument/2006/relationships/notesSlide"/><Relationship Id="rId76" Target="notesSlides/notesSlide29.xml" Type="http://schemas.openxmlformats.org/officeDocument/2006/relationships/notesSlide"/><Relationship Id="rId77" Target="notesSlides/notesSlide30.xml" Type="http://schemas.openxmlformats.org/officeDocument/2006/relationships/notesSlide"/><Relationship Id="rId78" Target="notesSlides/notesSlide31.xml" Type="http://schemas.openxmlformats.org/officeDocument/2006/relationships/notesSlide"/><Relationship Id="rId79" Target="notesSlides/notesSlide32.xml" Type="http://schemas.openxmlformats.org/officeDocument/2006/relationships/notesSlide"/><Relationship Id="rId8" Target="slides/slide3.xml" Type="http://schemas.openxmlformats.org/officeDocument/2006/relationships/slide"/><Relationship Id="rId80" Target="notesSlides/notesSlide33.xml" Type="http://schemas.openxmlformats.org/officeDocument/2006/relationships/notesSlide"/><Relationship Id="rId81" Target="notesSlides/notesSlide34.xml" Type="http://schemas.openxmlformats.org/officeDocument/2006/relationships/notesSlide"/><Relationship Id="rId82" Target="notesSlides/notesSlide35.xml" Type="http://schemas.openxmlformats.org/officeDocument/2006/relationships/notesSlide"/><Relationship Id="rId83" Target="notesSlides/notesSlide36.xml" Type="http://schemas.openxmlformats.org/officeDocument/2006/relationships/notesSlide"/><Relationship Id="rId84" Target="notesSlides/notesSlide37.xml" Type="http://schemas.openxmlformats.org/officeDocument/2006/relationships/notes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3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3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3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3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3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5.xml" Type="http://schemas.openxmlformats.org/officeDocument/2006/relationships/slide"/></Relationships>
</file>

<file path=ppt/notesSlides/_rels/notesSlide3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6.xml" Type="http://schemas.openxmlformats.org/officeDocument/2006/relationships/slide"/></Relationships>
</file>

<file path=ppt/notesSlides/_rels/notesSlide3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7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2" Target="../notesSlides/notesSlide14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2" Target="../notesSlides/notesSlide17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notesSlides/notesSlide18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notesSlides/notesSlide19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2" Target="../notesSlides/notesSlide24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2" Target="../notesSlides/notesSlide25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2" Target="../notesSlides/notesSlide26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notesSlides/notesSlide27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2" Target="../notesSlides/notesSlide28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2" Target="../notesSlides/notesSlide29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openneuro.org/datasets/ds000224/versions/00002" TargetMode="External" Type="http://schemas.openxmlformats.org/officeDocument/2006/relationships/hyperlink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notesSlides/notesSlide30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openneuro.org/datasets/ds000224" TargetMode="External" Type="http://schemas.openxmlformats.org/officeDocument/2006/relationships/hyperlink"/><Relationship Id="rId11" Target="https://www.fil.ion.ucl.ac.uk/spm/docs/wikibooks/Slice_Timing/?utm_source=chatgpt.com" TargetMode="External" Type="http://schemas.openxmlformats.org/officeDocument/2006/relationships/hyperlink"/><Relationship Id="rId2" Target="../notesSlides/notesSlide31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andysbrainbook.readthedocs.io/en/latest/SPM/SPM_Short_Course/SPM_04_Preprocessing/01_SPM_Realign_Unwarp.html?utm_source=chatgpt.com" TargetMode="External" Type="http://schemas.openxmlformats.org/officeDocument/2006/relationships/hyperlink"/><Relationship Id="rId11" Target="https://www.fil.ion.ucl.ac.uk/spm/doc/spm12_manual.pdf?utm_source=chatgpt.com" TargetMode="External" Type="http://schemas.openxmlformats.org/officeDocument/2006/relationships/hyperlink"/><Relationship Id="rId12" Target="https://www.fil.ion.ucl.ac.uk/spm/docs/tutorials/fmri_preprocessing/segmentation/?utm_source=chatgpt.com" TargetMode="External" Type="http://schemas.openxmlformats.org/officeDocument/2006/relationships/hyperlink"/><Relationship Id="rId2" Target="../notesSlides/notesSlide32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doi.org/10.1006/nimg.1997.0290" TargetMode="External" Type="http://schemas.openxmlformats.org/officeDocument/2006/relationships/hyperlink"/><Relationship Id="rId11" Target="https://doi.org/10.1002/mrm.1910340409" TargetMode="External" Type="http://schemas.openxmlformats.org/officeDocument/2006/relationships/hyperlink"/><Relationship Id="rId12" Target="https://doi.org/10.1016/j.neuroimage.2023.120424" TargetMode="External" Type="http://schemas.openxmlformats.org/officeDocument/2006/relationships/hyperlink"/><Relationship Id="rId2" Target="../notesSlides/notesSlide33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researchgate.net/publication/355762769_The_role_of_the_arousal_system_in_age-related_differences_in_cortical_functional_network_architecture" TargetMode="External" Type="http://schemas.openxmlformats.org/officeDocument/2006/relationships/hyperlink"/><Relationship Id="rId11" Target="https://www.spiedigitallibrary.org/journals/journal-of-medical-imaging/volume-11/issue-2/024010/Somatomotor-visual-resting-state-functional-connectivity-increases-after-2-years/10.1117/1.JMI.11.2.024010.short?utm_source=chatgpt.com" TargetMode="External" Type="http://schemas.openxmlformats.org/officeDocument/2006/relationships/hyperlink"/><Relationship Id="rId12" Target="https://doi.org/10.1016/j.neuroimage.2004.07.051" TargetMode="External" Type="http://schemas.openxmlformats.org/officeDocument/2006/relationships/hyperlink"/><Relationship Id="rId13" Target="https://doi.org/10.1038/nrn756" TargetMode="External" Type="http://schemas.openxmlformats.org/officeDocument/2006/relationships/hyperlink"/><Relationship Id="rId2" Target="../notesSlides/notesSlide34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fil.ion.ucl.ac.uk/spm/docs/installation/" TargetMode="External" Type="http://schemas.openxmlformats.org/officeDocument/2006/relationships/hyperlink"/><Relationship Id="rId11" Target="https://radiopaedia.org/articles/multiplanar-reformation-mpr?lang=us" TargetMode="External" Type="http://schemas.openxmlformats.org/officeDocument/2006/relationships/hyperlink"/><Relationship Id="rId12" Target="https://doi.org/10.1016/j.neuroimage.2010.08.063" TargetMode="External" Type="http://schemas.openxmlformats.org/officeDocument/2006/relationships/hyperlink"/><Relationship Id="rId2" Target="../notesSlides/notesSlide35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6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7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9229" r="-3" b="-923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72397" y="4547213"/>
            <a:ext cx="15093778" cy="2644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6"/>
              </a:lnSpc>
            </a:pPr>
          </a:p>
          <a:p>
            <a:pPr algn="ctr">
              <a:lnSpc>
                <a:spcPts val="7453"/>
              </a:lnSpc>
            </a:pPr>
            <a:r>
              <a:rPr lang="en-US" sz="6901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Re-Parcellation of The Human Brain Using the Harvard Oxford Atlas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193219"/>
            <a:ext cx="6603507" cy="5450604"/>
          </a:xfrm>
          <a:custGeom>
            <a:avLst/>
            <a:gdLst/>
            <a:ahLst/>
            <a:cxnLst/>
            <a:rect r="r" b="b" t="t" l="l"/>
            <a:pathLst>
              <a:path h="5450604" w="6603507">
                <a:moveTo>
                  <a:pt x="0" y="0"/>
                </a:moveTo>
                <a:lnTo>
                  <a:pt x="6603507" y="0"/>
                </a:lnTo>
                <a:lnTo>
                  <a:pt x="6603507" y="5450605"/>
                </a:lnTo>
                <a:lnTo>
                  <a:pt x="0" y="54506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62371" y="0"/>
            <a:ext cx="5007609" cy="3004565"/>
          </a:xfrm>
          <a:custGeom>
            <a:avLst/>
            <a:gdLst/>
            <a:ahLst/>
            <a:cxnLst/>
            <a:rect r="r" b="b" t="t" l="l"/>
            <a:pathLst>
              <a:path h="3004565" w="5007609">
                <a:moveTo>
                  <a:pt x="0" y="0"/>
                </a:moveTo>
                <a:lnTo>
                  <a:pt x="5007608" y="0"/>
                </a:lnTo>
                <a:lnTo>
                  <a:pt x="5007608" y="3004565"/>
                </a:lnTo>
                <a:lnTo>
                  <a:pt x="0" y="30045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17223" y="7267125"/>
            <a:ext cx="9453554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Performed on the The Midnight Scan Club (MSC) dataset from OpenNeuro (ds000224)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78625" y="9001125"/>
            <a:ext cx="753075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Prepared by: Nagham Mohamed - 7200337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Supervised by: Prof. Storace and Prof. Lodi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9229" r="-3" b="-92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7782" y="595916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1820" y="545968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5542" y="-18"/>
            <a:ext cx="584512" cy="488976"/>
          </a:xfrm>
          <a:custGeom>
            <a:avLst/>
            <a:gdLst/>
            <a:ahLst/>
            <a:cxnLst/>
            <a:rect r="r" b="b" t="t" l="l"/>
            <a:pathLst>
              <a:path h="488976" w="584512">
                <a:moveTo>
                  <a:pt x="0" y="0"/>
                </a:moveTo>
                <a:lnTo>
                  <a:pt x="584512" y="0"/>
                </a:lnTo>
                <a:lnTo>
                  <a:pt x="584512" y="488976"/>
                </a:lnTo>
                <a:lnTo>
                  <a:pt x="0" y="488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6203" y="1719402"/>
            <a:ext cx="1710572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 u="sng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Goal of this Stage</a:t>
            </a:r>
          </a:p>
          <a:p>
            <a:pPr algn="l">
              <a:lnSpc>
                <a:spcPts val="491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16203" y="2711997"/>
            <a:ext cx="17365117" cy="850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A- Rationale:</a:t>
            </a: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Remove non-brain tissues (scalp, skull, dura) from the anatomical T1 so downstream coregistration and normalization and atlas projection are more accurate and faster.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B- Approach:</a:t>
            </a:r>
          </a:p>
          <a:p>
            <a:pPr algn="l" marL="636736" indent="-318368" lvl="1">
              <a:lnSpc>
                <a:spcPts val="3539"/>
              </a:lnSpc>
              <a:buAutoNum type="arabicPeriod" startAt="1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Use SPM Unified Segmentation on the T1 to estimate GM/WM/CSF probability maps,.</a:t>
            </a:r>
          </a:p>
          <a:p>
            <a:pPr algn="l" marL="636736" indent="-318368" lvl="1">
              <a:lnSpc>
                <a:spcPts val="3539"/>
              </a:lnSpc>
              <a:buAutoNum type="arabicPeriod" startAt="1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D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erive an intracranial mask (ICV), and apply it to a bias-corrected mean T1 (averaged across two runs).</a:t>
            </a:r>
          </a:p>
          <a:p>
            <a:pPr algn="l">
              <a:lnSpc>
                <a:spcPts val="3539"/>
              </a:lnSpc>
            </a:pPr>
          </a:p>
          <a:p>
            <a:pPr algn="ctr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Simple averaging improves SNR approximately with √N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C- What is Unified Segmentation?</a:t>
            </a:r>
          </a:p>
          <a:p>
            <a:pPr algn="just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Unified Segmentation jointly models bias-field, tissue classes (mixture of Gaussians), and priors (TPMs) within one generative framework.</a:t>
            </a:r>
          </a:p>
          <a:p>
            <a:pPr algn="just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mask = GM+WM+CSF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. These three classes </a:t>
            </a: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(Grey Matter, White Matter, Cerebrospinal Fluid)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 define intracranial contents; summing their posteriors approximates ICV and excludes skull/skin tissues. (SPM also defines 6 tissue priors including non-brain.)</a:t>
            </a:r>
          </a:p>
          <a:p>
            <a:pPr algn="just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21525" y="215895"/>
            <a:ext cx="1524495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0"/>
              </a:lnSpc>
            </a:pPr>
            <a:r>
              <a:rPr lang="en-US" sz="67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03 - Skull-Stripping of T1 Images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9229" r="-3" b="-92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7782" y="595916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1820" y="545968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5542" y="-18"/>
            <a:ext cx="584512" cy="488976"/>
          </a:xfrm>
          <a:custGeom>
            <a:avLst/>
            <a:gdLst/>
            <a:ahLst/>
            <a:cxnLst/>
            <a:rect r="r" b="b" t="t" l="l"/>
            <a:pathLst>
              <a:path h="488976" w="584512">
                <a:moveTo>
                  <a:pt x="0" y="0"/>
                </a:moveTo>
                <a:lnTo>
                  <a:pt x="584512" y="0"/>
                </a:lnTo>
                <a:lnTo>
                  <a:pt x="584512" y="488976"/>
                </a:lnTo>
                <a:lnTo>
                  <a:pt x="0" y="488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1525" y="215895"/>
            <a:ext cx="1524495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0"/>
              </a:lnSpc>
            </a:pPr>
            <a:r>
              <a:rPr lang="en-US" sz="67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03 - Skull-Stripping of T1 Images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6203" y="1719402"/>
            <a:ext cx="1710572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b="true" sz="4099" u="sng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SPM Implementation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6203" y="2711997"/>
            <a:ext cx="17365117" cy="626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A- Steps:</a:t>
            </a:r>
          </a:p>
          <a:p>
            <a:pPr algn="l" marL="636736" indent="-318368" lvl="1">
              <a:lnSpc>
                <a:spcPts val="3539"/>
              </a:lnSpc>
              <a:buAutoNum type="arabicPeriod" startAt="1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Ru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n SPM Unified Segmentation on T1#1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 and on the mean of T1#1+T1#2.</a:t>
            </a:r>
          </a:p>
          <a:p>
            <a:pPr algn="l" marL="636736" indent="-318368" lvl="1">
              <a:lnSpc>
                <a:spcPts val="3539"/>
              </a:lnSpc>
              <a:buAutoNum type="arabicPeriod" startAt="1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B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uild a brain mask as </a:t>
            </a: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(GM+WM+CSF)&gt;0.3</a:t>
            </a:r>
          </a:p>
          <a:p>
            <a:pPr algn="l" marL="636736" indent="-318368" lvl="1">
              <a:lnSpc>
                <a:spcPts val="3539"/>
              </a:lnSpc>
              <a:buAutoNum type="arabicPeriod" startAt="1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A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pply it to the bias-corrected mean T1 to produce </a:t>
            </a: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mean_T1_stripped.nii.</a:t>
            </a:r>
          </a:p>
          <a:p>
            <a:pPr algn="l" marL="636736" indent="-318368" lvl="1">
              <a:lnSpc>
                <a:spcPts val="3539"/>
              </a:lnSpc>
              <a:buAutoNum type="arabicPeriod" startAt="1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On reruns, the cached outputs are used to regenerate the Quality Check </a:t>
            </a: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(QC)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 figures without rerunning the pipeline.</a:t>
            </a:r>
          </a:p>
          <a:p>
            <a:pPr algn="ctr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B- Outputs: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mean_T1.nii → anatomical target for coregistration.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mmean_T1.nii → bias-corrected mean T1.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brain_mask_meanT1.nii → intracranial mask (GM+WM+CSF).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m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ean_T1_stripped.nii → brain-only T1 for coregistration to EPI and for atlas work.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9229" r="-3" b="-92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7782" y="595916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1820" y="545968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5542" y="-18"/>
            <a:ext cx="584512" cy="488976"/>
          </a:xfrm>
          <a:custGeom>
            <a:avLst/>
            <a:gdLst/>
            <a:ahLst/>
            <a:cxnLst/>
            <a:rect r="r" b="b" t="t" l="l"/>
            <a:pathLst>
              <a:path h="488976" w="584512">
                <a:moveTo>
                  <a:pt x="0" y="0"/>
                </a:moveTo>
                <a:lnTo>
                  <a:pt x="584512" y="0"/>
                </a:lnTo>
                <a:lnTo>
                  <a:pt x="584512" y="488976"/>
                </a:lnTo>
                <a:lnTo>
                  <a:pt x="0" y="488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86706" y="2028964"/>
            <a:ext cx="8785359" cy="7971513"/>
          </a:xfrm>
          <a:custGeom>
            <a:avLst/>
            <a:gdLst/>
            <a:ahLst/>
            <a:cxnLst/>
            <a:rect r="r" b="b" t="t" l="l"/>
            <a:pathLst>
              <a:path h="7971513" w="8785359">
                <a:moveTo>
                  <a:pt x="0" y="0"/>
                </a:moveTo>
                <a:lnTo>
                  <a:pt x="8785359" y="0"/>
                </a:lnTo>
                <a:lnTo>
                  <a:pt x="8785359" y="7971513"/>
                </a:lnTo>
                <a:lnTo>
                  <a:pt x="0" y="7971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21525" y="215895"/>
            <a:ext cx="1524495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0"/>
              </a:lnSpc>
            </a:pPr>
            <a:r>
              <a:rPr lang="en-US" sz="67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03 - Skull-Stripping of T1 Images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6203" y="1719402"/>
            <a:ext cx="1710572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b="true" sz="4099" u="sng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Visualization of the 2x2 QC Figure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6203" y="3690621"/>
            <a:ext cx="8121445" cy="420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6904" indent="-318452" lvl="1">
              <a:lnSpc>
                <a:spcPts val="3539"/>
              </a:lnSpc>
              <a:spcBef>
                <a:spcPct val="0"/>
              </a:spcBef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The bias-c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orrected stripped image (bottom right) has sharper tissue boundaries and more uniform intensity, ideal for processing pipelines </a:t>
            </a:r>
          </a:p>
          <a:p>
            <a:pPr algn="l">
              <a:lnSpc>
                <a:spcPts val="3539"/>
              </a:lnSpc>
              <a:spcBef>
                <a:spcPct val="0"/>
              </a:spcBef>
            </a:pPr>
          </a:p>
          <a:p>
            <a:pPr algn="l">
              <a:lnSpc>
                <a:spcPts val="3539"/>
              </a:lnSpc>
              <a:spcBef>
                <a:spcPct val="0"/>
              </a:spcBef>
            </a:pPr>
          </a:p>
          <a:p>
            <a:pPr algn="l">
              <a:lnSpc>
                <a:spcPts val="3539"/>
              </a:lnSpc>
              <a:spcBef>
                <a:spcPct val="0"/>
              </a:spcBef>
            </a:pPr>
          </a:p>
          <a:p>
            <a:pPr algn="l" marL="636904" indent="-318452" lvl="1">
              <a:lnSpc>
                <a:spcPts val="3539"/>
              </a:lnSpc>
              <a:spcBef>
                <a:spcPct val="0"/>
              </a:spcBef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The mean images suggest good alignment and averaging — no obvious blurring from motion.</a:t>
            </a:r>
          </a:p>
          <a:p>
            <a:pPr algn="ctr">
              <a:lnSpc>
                <a:spcPts val="49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9229" r="-3" b="-92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7782" y="595916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1820" y="545968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5542" y="-18"/>
            <a:ext cx="584512" cy="488976"/>
          </a:xfrm>
          <a:custGeom>
            <a:avLst/>
            <a:gdLst/>
            <a:ahLst/>
            <a:cxnLst/>
            <a:rect r="r" b="b" t="t" l="l"/>
            <a:pathLst>
              <a:path h="488976" w="584512">
                <a:moveTo>
                  <a:pt x="0" y="0"/>
                </a:moveTo>
                <a:lnTo>
                  <a:pt x="584512" y="0"/>
                </a:lnTo>
                <a:lnTo>
                  <a:pt x="584512" y="488976"/>
                </a:lnTo>
                <a:lnTo>
                  <a:pt x="0" y="488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6203" y="1719402"/>
            <a:ext cx="1710572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 u="sng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Goal of this Stage</a:t>
            </a:r>
          </a:p>
          <a:p>
            <a:pPr algn="l">
              <a:lnSpc>
                <a:spcPts val="491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16203" y="2711997"/>
            <a:ext cx="17365117" cy="940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A- Approach:</a:t>
            </a:r>
          </a:p>
          <a:p>
            <a:pPr algn="l" marL="636736" indent="-318368" lvl="1">
              <a:lnSpc>
                <a:spcPts val="3539"/>
              </a:lnSpc>
              <a:buAutoNum type="arabicPeriod" startAt="1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Put the mean EPI </a:t>
            </a: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(BOLD, distorted &amp; low-contrast)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 into the T1 </a:t>
            </a: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(high-contrast, undistorted)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 anatomical frame using a rigid </a:t>
            </a: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6-DOF transform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—</a:t>
            </a: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without resampling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 yet.</a:t>
            </a:r>
          </a:p>
          <a:p>
            <a:pPr algn="l" marL="636736" indent="-318368" lvl="1">
              <a:lnSpc>
                <a:spcPts val="3539"/>
              </a:lnSpc>
              <a:buAutoNum type="arabicPeriod" startAt="1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Then apply the same header transform to the entire 4D EPI, so later steps reslice just once (</a:t>
            </a: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one-interpolation principle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).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B- Why NMI (Normalized Mutual Information)?</a:t>
            </a:r>
          </a:p>
          <a:p>
            <a:pPr algn="l">
              <a:lnSpc>
                <a:spcPts val="3539"/>
              </a:lnSpc>
            </a:pPr>
          </a:p>
          <a:p>
            <a:pPr algn="l" marL="636736" indent="-318368" lvl="1">
              <a:lnSpc>
                <a:spcPts val="3539"/>
              </a:lnSpc>
              <a:buAutoNum type="arabicPeriod" startAt="1"/>
            </a:pP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Problem:</a:t>
            </a: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EPI (BOLD) and T1 images come from different MRI contrasts: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T1 → bright white matter, dark CSF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EPI (BOLD) → the opposite: dark white matter, bright CSF</a:t>
            </a: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That means their intensity patterns don’t match — so similarity measures like Sum of Squared Differences (SSD) or Correlation fail, because they assume a linear intensity relationship.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just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21525" y="215895"/>
            <a:ext cx="1524495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0"/>
              </a:lnSpc>
            </a:pPr>
            <a:r>
              <a:rPr lang="en-US" sz="67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04 - Coregistration of T1 to EPI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9229" r="-3" b="-92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7782" y="595916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1820" y="545968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5542" y="-18"/>
            <a:ext cx="584512" cy="488976"/>
          </a:xfrm>
          <a:custGeom>
            <a:avLst/>
            <a:gdLst/>
            <a:ahLst/>
            <a:cxnLst/>
            <a:rect r="r" b="b" t="t" l="l"/>
            <a:pathLst>
              <a:path h="488976" w="584512">
                <a:moveTo>
                  <a:pt x="0" y="0"/>
                </a:moveTo>
                <a:lnTo>
                  <a:pt x="584512" y="0"/>
                </a:lnTo>
                <a:lnTo>
                  <a:pt x="584512" y="488976"/>
                </a:lnTo>
                <a:lnTo>
                  <a:pt x="0" y="488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6203" y="1719402"/>
            <a:ext cx="1710572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 u="sng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Goal of this Stage</a:t>
            </a:r>
          </a:p>
          <a:p>
            <a:pPr algn="l">
              <a:lnSpc>
                <a:spcPts val="491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16203" y="2711997"/>
            <a:ext cx="17671797" cy="1029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     2. </a:t>
            </a: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Solution: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Mutual Information (MI) measures how much knowing the intensity in one image reduces uncertainty about the other — it captures statistical dependence, not direct intensity matching.</a:t>
            </a:r>
          </a:p>
          <a:p>
            <a:pPr algn="l">
              <a:lnSpc>
                <a:spcPts val="3539"/>
              </a:lnSpc>
            </a:pP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Normalized MI (NMI) is a version that’s scale-invariant, so it works even if the images have different dynamic ranges or partial overlaps (like when fields of view differ).</a:t>
            </a:r>
          </a:p>
          <a:p>
            <a:pPr algn="l">
              <a:lnSpc>
                <a:spcPts val="3539"/>
              </a:lnSpc>
            </a:pP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NMI computes the joint histogram of intensities between the two images and finds the rigid transform that maximizes shared information.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Formally,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Maximizing NMI ⇒ best spatial alignment between modalities.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just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296032" y="7860259"/>
            <a:ext cx="4312139" cy="1260605"/>
          </a:xfrm>
          <a:custGeom>
            <a:avLst/>
            <a:gdLst/>
            <a:ahLst/>
            <a:cxnLst/>
            <a:rect r="r" b="b" t="t" l="l"/>
            <a:pathLst>
              <a:path h="1260605" w="4312139">
                <a:moveTo>
                  <a:pt x="0" y="0"/>
                </a:moveTo>
                <a:lnTo>
                  <a:pt x="4312139" y="0"/>
                </a:lnTo>
                <a:lnTo>
                  <a:pt x="4312139" y="1260606"/>
                </a:lnTo>
                <a:lnTo>
                  <a:pt x="0" y="12606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21525" y="215895"/>
            <a:ext cx="1524495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0"/>
              </a:lnSpc>
            </a:pPr>
            <a:r>
              <a:rPr lang="en-US" sz="67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04 - Coregistration of T1 to EPI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94668" y="8071462"/>
            <a:ext cx="5577397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whe</a:t>
            </a:r>
            <a:r>
              <a:rPr lang="en-US" sz="279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re H(A), H(B) are marginal entropies, and H(A,B) is joint entropy.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9229" r="-3" b="-92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7782" y="595916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1820" y="545968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5542" y="-18"/>
            <a:ext cx="584512" cy="488976"/>
          </a:xfrm>
          <a:custGeom>
            <a:avLst/>
            <a:gdLst/>
            <a:ahLst/>
            <a:cxnLst/>
            <a:rect r="r" b="b" t="t" l="l"/>
            <a:pathLst>
              <a:path h="488976" w="584512">
                <a:moveTo>
                  <a:pt x="0" y="0"/>
                </a:moveTo>
                <a:lnTo>
                  <a:pt x="584512" y="0"/>
                </a:lnTo>
                <a:lnTo>
                  <a:pt x="584512" y="488976"/>
                </a:lnTo>
                <a:lnTo>
                  <a:pt x="0" y="488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6203" y="1719402"/>
            <a:ext cx="1710572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b="true" sz="4099" u="sng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SPM Implementation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21525" y="215895"/>
            <a:ext cx="1524495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0"/>
              </a:lnSpc>
            </a:pPr>
            <a:r>
              <a:rPr lang="en-US" sz="67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04 - Coregistration of T1 to EPI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6203" y="2711997"/>
            <a:ext cx="17365117" cy="761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A- Design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Reference (fixed)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: skull-stripped T1 → removes scalp/skull edges that can mislead the optimizer.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Source (moving):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 mean EPI → higher SNR &amp; less noise than a single EPI frame.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Apply to “other”: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 the full 4D EPI → headers updated in-place; voxel data untouched (no blur yet).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B- SPM Batch Parameters:</a:t>
            </a:r>
          </a:p>
          <a:p>
            <a:pPr algn="l" marL="636736" indent="-318368" lvl="1">
              <a:lnSpc>
                <a:spcPts val="3539"/>
              </a:lnSpc>
              <a:buAutoNum type="arabicPeriod" startAt="1"/>
            </a:pP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sep = [4 2] : 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Multi-resolution sampling step, mm</a:t>
            </a:r>
          </a:p>
          <a:p>
            <a:pPr algn="l" marL="636736" indent="-318368" lvl="1">
              <a:lnSpc>
                <a:spcPts val="3539"/>
              </a:lnSpc>
              <a:buAutoNum type="arabicPeriod" startAt="1"/>
            </a:pP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tol  = [0.02 0.02 0.02 0.001 0.001 0.001 0.01 0.01 0.01 0.001 0.001 0.001] : 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Small step-size thresholds for translations (mm) and rotations (rad) (first six entries)</a:t>
            </a:r>
          </a:p>
          <a:p>
            <a:pPr algn="l">
              <a:lnSpc>
                <a:spcPts val="3539"/>
              </a:lnSpc>
            </a:pPr>
          </a:p>
          <a:p>
            <a:pPr algn="ctr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Estimate-only; header update</a:t>
            </a:r>
          </a:p>
          <a:p>
            <a:pPr algn="ctr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No voxel interpolation now. SPM writes the 6-DOF transform into the headers of the source and “other” images to limit blur</a:t>
            </a: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</a:p>
          <a:p>
            <a:pPr algn="just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9229" r="-3" b="-92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7782" y="595916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1820" y="545968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5542" y="-18"/>
            <a:ext cx="584512" cy="488976"/>
          </a:xfrm>
          <a:custGeom>
            <a:avLst/>
            <a:gdLst/>
            <a:ahLst/>
            <a:cxnLst/>
            <a:rect r="r" b="b" t="t" l="l"/>
            <a:pathLst>
              <a:path h="488976" w="584512">
                <a:moveTo>
                  <a:pt x="0" y="0"/>
                </a:moveTo>
                <a:lnTo>
                  <a:pt x="584512" y="0"/>
                </a:lnTo>
                <a:lnTo>
                  <a:pt x="584512" y="488976"/>
                </a:lnTo>
                <a:lnTo>
                  <a:pt x="0" y="488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6203" y="1719402"/>
            <a:ext cx="1710572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 u="sng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Goal of this Stage</a:t>
            </a:r>
          </a:p>
          <a:p>
            <a:pPr algn="l">
              <a:lnSpc>
                <a:spcPts val="491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16203" y="2711997"/>
            <a:ext cx="17365117" cy="671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A- Rationale:</a:t>
            </a: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Remove non-brain voxels from the mean EPI and the full 4D EPI (in EPI space) using a single static mask, so later modeling isn’t confounded by scalp/skull/air signals.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B- Approach and Implementation:</a:t>
            </a:r>
          </a:p>
          <a:p>
            <a:pPr algn="l" marL="636736" indent="-318368" lvl="1">
              <a:lnSpc>
                <a:spcPts val="3539"/>
              </a:lnSpc>
              <a:buAutoNum type="arabicPeriod" startAt="1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One mask for all timepoints: apply the same 3D mask to every TR  which avoids time-varying censoring that can introduce artifactual dynamics and connectivity biases.</a:t>
            </a:r>
          </a:p>
          <a:p>
            <a:pPr algn="l" marL="636736" indent="-318368" lvl="1">
              <a:lnSpc>
                <a:spcPts val="3539"/>
              </a:lnSpc>
              <a:buAutoNum type="arabicPeriod" startAt="1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Binary labels stay binary: resample masks with </a:t>
            </a: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nearest-neighbor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 only (no part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i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a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l v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olum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ing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). This 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pr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e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ve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nt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s 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fuzzy edges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 a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nd unintended e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ro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s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i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on/dil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at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ion of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bra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i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n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borders.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just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21525" y="215895"/>
            <a:ext cx="1524495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0"/>
              </a:lnSpc>
            </a:pPr>
            <a:r>
              <a:rPr lang="en-US" sz="67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05 - Skull-Stripping of Functional EPI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9229" r="-3" b="-92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7782" y="595916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1820" y="545968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5542" y="-18"/>
            <a:ext cx="584512" cy="488976"/>
          </a:xfrm>
          <a:custGeom>
            <a:avLst/>
            <a:gdLst/>
            <a:ahLst/>
            <a:cxnLst/>
            <a:rect r="r" b="b" t="t" l="l"/>
            <a:pathLst>
              <a:path h="488976" w="584512">
                <a:moveTo>
                  <a:pt x="0" y="0"/>
                </a:moveTo>
                <a:lnTo>
                  <a:pt x="584512" y="0"/>
                </a:lnTo>
                <a:lnTo>
                  <a:pt x="584512" y="488976"/>
                </a:lnTo>
                <a:lnTo>
                  <a:pt x="0" y="488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20112" y="2795727"/>
            <a:ext cx="6005444" cy="6264732"/>
          </a:xfrm>
          <a:custGeom>
            <a:avLst/>
            <a:gdLst/>
            <a:ahLst/>
            <a:cxnLst/>
            <a:rect r="r" b="b" t="t" l="l"/>
            <a:pathLst>
              <a:path h="6264732" w="6005444">
                <a:moveTo>
                  <a:pt x="0" y="0"/>
                </a:moveTo>
                <a:lnTo>
                  <a:pt x="6005444" y="0"/>
                </a:lnTo>
                <a:lnTo>
                  <a:pt x="6005444" y="6264731"/>
                </a:lnTo>
                <a:lnTo>
                  <a:pt x="0" y="62647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60098" y="2795727"/>
            <a:ext cx="6005444" cy="6264732"/>
          </a:xfrm>
          <a:custGeom>
            <a:avLst/>
            <a:gdLst/>
            <a:ahLst/>
            <a:cxnLst/>
            <a:rect r="r" b="b" t="t" l="l"/>
            <a:pathLst>
              <a:path h="6264732" w="6005444">
                <a:moveTo>
                  <a:pt x="0" y="0"/>
                </a:moveTo>
                <a:lnTo>
                  <a:pt x="6005444" y="0"/>
                </a:lnTo>
                <a:lnTo>
                  <a:pt x="6005444" y="6264731"/>
                </a:lnTo>
                <a:lnTo>
                  <a:pt x="0" y="62647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6203" y="1719402"/>
            <a:ext cx="1710572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b="true" sz="4099" u="sng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Visualization of the QC Figures: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1525" y="215895"/>
            <a:ext cx="1524495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0"/>
              </a:lnSpc>
            </a:pPr>
            <a:r>
              <a:rPr lang="en-US" sz="67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05 - Skull-Stripping of Functional EPI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9229" r="-3" b="-92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7782" y="595916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1820" y="545968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5542" y="-18"/>
            <a:ext cx="584512" cy="488976"/>
          </a:xfrm>
          <a:custGeom>
            <a:avLst/>
            <a:gdLst/>
            <a:ahLst/>
            <a:cxnLst/>
            <a:rect r="r" b="b" t="t" l="l"/>
            <a:pathLst>
              <a:path h="488976" w="584512">
                <a:moveTo>
                  <a:pt x="0" y="0"/>
                </a:moveTo>
                <a:lnTo>
                  <a:pt x="584512" y="0"/>
                </a:lnTo>
                <a:lnTo>
                  <a:pt x="584512" y="488976"/>
                </a:lnTo>
                <a:lnTo>
                  <a:pt x="0" y="488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05878" y="2571400"/>
            <a:ext cx="11676244" cy="7354099"/>
          </a:xfrm>
          <a:custGeom>
            <a:avLst/>
            <a:gdLst/>
            <a:ahLst/>
            <a:cxnLst/>
            <a:rect r="r" b="b" t="t" l="l"/>
            <a:pathLst>
              <a:path h="7354099" w="11676244">
                <a:moveTo>
                  <a:pt x="0" y="0"/>
                </a:moveTo>
                <a:lnTo>
                  <a:pt x="11676244" y="0"/>
                </a:lnTo>
                <a:lnTo>
                  <a:pt x="11676244" y="7354098"/>
                </a:lnTo>
                <a:lnTo>
                  <a:pt x="0" y="73540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6203" y="1719402"/>
            <a:ext cx="1710572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b="true" sz="4099" u="sng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Visualization of the QC Figures: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1525" y="215895"/>
            <a:ext cx="1524495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0"/>
              </a:lnSpc>
            </a:pPr>
            <a:r>
              <a:rPr lang="en-US" sz="67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05 - Skull-Stripping of Functional EPI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9229" r="-3" b="-92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7782" y="595916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1820" y="545968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5542" y="-18"/>
            <a:ext cx="584512" cy="488976"/>
          </a:xfrm>
          <a:custGeom>
            <a:avLst/>
            <a:gdLst/>
            <a:ahLst/>
            <a:cxnLst/>
            <a:rect r="r" b="b" t="t" l="l"/>
            <a:pathLst>
              <a:path h="488976" w="584512">
                <a:moveTo>
                  <a:pt x="0" y="0"/>
                </a:moveTo>
                <a:lnTo>
                  <a:pt x="584512" y="0"/>
                </a:lnTo>
                <a:lnTo>
                  <a:pt x="584512" y="488976"/>
                </a:lnTo>
                <a:lnTo>
                  <a:pt x="0" y="488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6203" y="2225670"/>
            <a:ext cx="1710572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 u="sng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Goal of this Stage</a:t>
            </a:r>
          </a:p>
          <a:p>
            <a:pPr algn="l">
              <a:lnSpc>
                <a:spcPts val="491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16203" y="3035295"/>
            <a:ext cx="17365117" cy="492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A- Rationale:</a:t>
            </a: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To bring the subject’s functional (EPI) data and the Harvard–Oxford atlas into the same anatomical space and grid, enabling extraction of region-level (parcel-based) time series.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B- 3-sub-step pipeline </a:t>
            </a:r>
            <a:r>
              <a:rPr lang="en-US" sz="2949" u="sng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(They ensure all three datasets (EPI, T1, and HO atlas) are perfectly aligned voxel-to-voxel in MNI space, allowing direct extraction of BOLD time series per ROI).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just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207139" y="5776889"/>
            <a:ext cx="12183245" cy="4365663"/>
          </a:xfrm>
          <a:custGeom>
            <a:avLst/>
            <a:gdLst/>
            <a:ahLst/>
            <a:cxnLst/>
            <a:rect r="r" b="b" t="t" l="l"/>
            <a:pathLst>
              <a:path h="4365663" w="12183245">
                <a:moveTo>
                  <a:pt x="0" y="0"/>
                </a:moveTo>
                <a:lnTo>
                  <a:pt x="12183245" y="0"/>
                </a:lnTo>
                <a:lnTo>
                  <a:pt x="12183245" y="4365662"/>
                </a:lnTo>
                <a:lnTo>
                  <a:pt x="0" y="4365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21525" y="225420"/>
            <a:ext cx="16250540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62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06 - Projecting the HO Atlas on the warped EPI Image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9229" r="-3" b="-92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7782" y="595916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1820" y="545968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5542" y="-18"/>
            <a:ext cx="584512" cy="488976"/>
          </a:xfrm>
          <a:custGeom>
            <a:avLst/>
            <a:gdLst/>
            <a:ahLst/>
            <a:cxnLst/>
            <a:rect r="r" b="b" t="t" l="l"/>
            <a:pathLst>
              <a:path h="488976" w="584512">
                <a:moveTo>
                  <a:pt x="0" y="0"/>
                </a:moveTo>
                <a:lnTo>
                  <a:pt x="584512" y="0"/>
                </a:lnTo>
                <a:lnTo>
                  <a:pt x="584512" y="488976"/>
                </a:lnTo>
                <a:lnTo>
                  <a:pt x="0" y="488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3332" y="-74334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8666" y="545936"/>
            <a:ext cx="1043086" cy="695502"/>
          </a:xfrm>
          <a:custGeom>
            <a:avLst/>
            <a:gdLst/>
            <a:ahLst/>
            <a:cxnLst/>
            <a:rect r="r" b="b" t="t" l="l"/>
            <a:pathLst>
              <a:path h="695502" w="1043086">
                <a:moveTo>
                  <a:pt x="0" y="0"/>
                </a:moveTo>
                <a:lnTo>
                  <a:pt x="1043086" y="0"/>
                </a:lnTo>
                <a:lnTo>
                  <a:pt x="1043086" y="695502"/>
                </a:lnTo>
                <a:lnTo>
                  <a:pt x="0" y="6955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0" y="1421544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721643" y="2725743"/>
            <a:ext cx="4489950" cy="92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2673B8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4264" y="2931768"/>
            <a:ext cx="8688071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Dataset Description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1625" y="1123325"/>
            <a:ext cx="1524495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TABLE OF CONTENTS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723350" y="3531843"/>
            <a:ext cx="4489950" cy="92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2673B8"/>
                </a:solidFill>
                <a:latin typeface="Arimo"/>
                <a:ea typeface="Arimo"/>
                <a:cs typeface="Arimo"/>
                <a:sym typeface="Arimo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0209" y="3712818"/>
            <a:ext cx="9535058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4599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Slice-Time &amp; Motion Correction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721643" y="5214243"/>
            <a:ext cx="4489950" cy="92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2673B8"/>
                </a:solidFill>
                <a:latin typeface="Arimo"/>
                <a:ea typeface="Arimo"/>
                <a:cs typeface="Arimo"/>
                <a:sym typeface="Arimo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8508" y="5299968"/>
            <a:ext cx="9443642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Coregistration of T1 to EPI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721643" y="5988768"/>
            <a:ext cx="44899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2673B8"/>
                </a:solidFill>
                <a:latin typeface="Arimo"/>
                <a:ea typeface="Arimo"/>
                <a:cs typeface="Arimo"/>
                <a:sym typeface="Arimo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35371" y="6081018"/>
            <a:ext cx="9425146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Skull-Stripping of Functional EPI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723350" y="4408143"/>
            <a:ext cx="4489950" cy="92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2673B8"/>
                </a:solidFill>
                <a:latin typeface="Arimo"/>
                <a:ea typeface="Arimo"/>
                <a:cs typeface="Arimo"/>
                <a:sym typeface="Arimo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70802" y="4518918"/>
            <a:ext cx="7674617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Skull-Stripping of T1 Images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-723350" y="6776343"/>
            <a:ext cx="4489950" cy="92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2673B8"/>
                </a:solidFill>
                <a:latin typeface="Arimo"/>
                <a:ea typeface="Arimo"/>
                <a:cs typeface="Arimo"/>
                <a:sym typeface="Arimo"/>
              </a:rPr>
              <a:t>06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0209" y="6862068"/>
            <a:ext cx="14349195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Projecting the HO Atlas on the warped EPI Image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-723350" y="7557393"/>
            <a:ext cx="44899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2673B8"/>
                </a:solidFill>
                <a:latin typeface="Arimo"/>
                <a:ea typeface="Arimo"/>
                <a:cs typeface="Arimo"/>
                <a:sym typeface="Arimo"/>
              </a:rPr>
              <a:t>07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846977" y="7671693"/>
            <a:ext cx="15087362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Time-Series Extraction and ROI Functional Connectivity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-721643" y="8377237"/>
            <a:ext cx="4489950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2673B8"/>
                </a:solidFill>
                <a:latin typeface="Arimo"/>
                <a:ea typeface="Arimo"/>
                <a:cs typeface="Arimo"/>
                <a:sym typeface="Arimo"/>
              </a:rPr>
              <a:t>08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30117" y="8505825"/>
            <a:ext cx="15087362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6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Visualization of the overlaid Atlas on the brain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9229" r="-3" b="-92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7782" y="595916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1820" y="545968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5542" y="-18"/>
            <a:ext cx="584512" cy="488976"/>
          </a:xfrm>
          <a:custGeom>
            <a:avLst/>
            <a:gdLst/>
            <a:ahLst/>
            <a:cxnLst/>
            <a:rect r="r" b="b" t="t" l="l"/>
            <a:pathLst>
              <a:path h="488976" w="584512">
                <a:moveTo>
                  <a:pt x="0" y="0"/>
                </a:moveTo>
                <a:lnTo>
                  <a:pt x="584512" y="0"/>
                </a:lnTo>
                <a:lnTo>
                  <a:pt x="584512" y="488976"/>
                </a:lnTo>
                <a:lnTo>
                  <a:pt x="0" y="488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6203" y="2225670"/>
            <a:ext cx="1710572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b="true" sz="4099" u="sng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Step A: Normalizing T1 to MNI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6203" y="3163482"/>
            <a:ext cx="17365117" cy="850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A- What it does: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Estimates a nonlinear deformation field between subject’s native T1 and the MNI152 template.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Outputs two warp fields:</a:t>
            </a:r>
          </a:p>
          <a:p>
            <a:pPr algn="l" marL="1910208" indent="-477552" lvl="3">
              <a:lnSpc>
                <a:spcPts val="3539"/>
              </a:lnSpc>
              <a:buFont typeface="Arial"/>
              <a:buChar char="￭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y_&lt;T1&gt;.nii — Forward (native to MNI)</a:t>
            </a:r>
          </a:p>
          <a:p>
            <a:pPr algn="l" marL="1910208" indent="-477552" lvl="3">
              <a:lnSpc>
                <a:spcPts val="3539"/>
              </a:lnSpc>
              <a:buFont typeface="Arial"/>
              <a:buChar char="￭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iy_&lt;T1&gt;.nii — Inverse (MNI  to native)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B- Purpose: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Defines how to move any image to or from MNI space — </a:t>
            </a: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the standard coordinate system used by Harvard–Oxford and other atlases.</a:t>
            </a:r>
          </a:p>
          <a:p>
            <a:pPr algn="l">
              <a:lnSpc>
                <a:spcPts val="3539"/>
              </a:lnSpc>
            </a:pP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This field becomes the </a:t>
            </a: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"bridge"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 between the subject’s brain and the MNI template.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just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21525" y="225420"/>
            <a:ext cx="16250540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62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06 - Projecting the HO Atlas on the warped EPI Image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9229" r="-3" b="-92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7782" y="595916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1820" y="545968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5542" y="-18"/>
            <a:ext cx="584512" cy="488976"/>
          </a:xfrm>
          <a:custGeom>
            <a:avLst/>
            <a:gdLst/>
            <a:ahLst/>
            <a:cxnLst/>
            <a:rect r="r" b="b" t="t" l="l"/>
            <a:pathLst>
              <a:path h="488976" w="584512">
                <a:moveTo>
                  <a:pt x="0" y="0"/>
                </a:moveTo>
                <a:lnTo>
                  <a:pt x="584512" y="0"/>
                </a:lnTo>
                <a:lnTo>
                  <a:pt x="584512" y="488976"/>
                </a:lnTo>
                <a:lnTo>
                  <a:pt x="0" y="488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6203" y="2225670"/>
            <a:ext cx="1710572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b="true" sz="4099" u="sng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Step B: Warping EPI and Projecting the Atlas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6203" y="3163482"/>
            <a:ext cx="17365117" cy="984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A- Step B1 — Warp the EPI to MNI space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Applies forward deformation (y_) to the 4D EPI using high-order B-spline interpolation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Output:</a:t>
            </a:r>
          </a:p>
          <a:p>
            <a:pPr algn="l" marL="1910208" indent="-477552" lvl="3">
              <a:lnSpc>
                <a:spcPts val="3539"/>
              </a:lnSpc>
              <a:buFont typeface="Arial"/>
              <a:buChar char="￭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 wEPI.nii — the functional image in MNI space.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Sim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ultaneously, T1 is also warped to MNI and resliced onto the same wEPI grid for perfect overlay and QC.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Ensures only one interpolation step for EPI to minimize blur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B- Step B2 — Project the Harvard–Oxford Atlas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Us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es SPM’s Coreg: Write to reslice the Harvard–Oxford atlas onto the exact voxel grid of 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the 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warped EPI.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In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t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erpol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a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tio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n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: Ne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ar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est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Neighb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o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r (NN) t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o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 p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r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eserve 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inte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ger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parc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e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l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label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s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.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Output:</a:t>
            </a:r>
          </a:p>
          <a:p>
            <a:pPr algn="l" marL="1910208" indent="-477552" lvl="3">
              <a:lnSpc>
                <a:spcPts val="3539"/>
              </a:lnSpc>
              <a:buFont typeface="Arial"/>
              <a:buChar char="￭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r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HarvardOxford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.nii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—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 the atlas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 p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e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rfectly al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ig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n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e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d to EPI space.</a:t>
            </a:r>
          </a:p>
          <a:p>
            <a:pPr algn="l">
              <a:lnSpc>
                <a:spcPts val="3539"/>
              </a:lnSpc>
            </a:pP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Now every EPI voxel corresponds to a specific anatomical parcel label.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just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21525" y="225420"/>
            <a:ext cx="16250540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62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06 - Projecting the HO Atlas on the warped EPI Image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9229" r="-3" b="-92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7782" y="595916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1820" y="545968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5542" y="-18"/>
            <a:ext cx="584512" cy="488976"/>
          </a:xfrm>
          <a:custGeom>
            <a:avLst/>
            <a:gdLst/>
            <a:ahLst/>
            <a:cxnLst/>
            <a:rect r="r" b="b" t="t" l="l"/>
            <a:pathLst>
              <a:path h="488976" w="584512">
                <a:moveTo>
                  <a:pt x="0" y="0"/>
                </a:moveTo>
                <a:lnTo>
                  <a:pt x="584512" y="0"/>
                </a:lnTo>
                <a:lnTo>
                  <a:pt x="584512" y="488976"/>
                </a:lnTo>
                <a:lnTo>
                  <a:pt x="0" y="488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6203" y="2225670"/>
            <a:ext cx="1710572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 u="sng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Goal of this Stage</a:t>
            </a:r>
          </a:p>
          <a:p>
            <a:pPr algn="l">
              <a:lnSpc>
                <a:spcPts val="491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16203" y="3035295"/>
            <a:ext cx="17365117" cy="671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A- Rationale:</a:t>
            </a: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To summarize the BOLD signal within each anatomical region (ROI) defined by the Harvard–Oxford atlas, then compute functional connectivity between regions.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B- Pipeline Concept: 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Extract ROI-wise mean time series from the MNI-aligned EPI (using the resliced HO atlas).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Standardize (z-score) each ROI’s time series across time.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Compute correlation matrix between all ROI pairs → functional connectivity (FC).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Identify strongly correlated ROI pairs using statistical thresholds.</a:t>
            </a:r>
          </a:p>
          <a:p>
            <a:pPr algn="l">
              <a:lnSpc>
                <a:spcPts val="3539"/>
              </a:lnSpc>
            </a:pPr>
          </a:p>
          <a:p>
            <a:pPr algn="just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C- Purpose:</a:t>
            </a:r>
          </a:p>
          <a:p>
            <a:pPr algn="just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Convert high-dimensional voxel-wise data into region-wise interactions, revealing how brain regions fluctuate together during rest or task.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60763" y="459517"/>
            <a:ext cx="16766475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62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07 - Time-Series Extraction and ROI FC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9229" r="-3" b="-92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7782" y="595916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1820" y="545968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5542" y="-18"/>
            <a:ext cx="584512" cy="488976"/>
          </a:xfrm>
          <a:custGeom>
            <a:avLst/>
            <a:gdLst/>
            <a:ahLst/>
            <a:cxnLst/>
            <a:rect r="r" b="b" t="t" l="l"/>
            <a:pathLst>
              <a:path h="488976" w="584512">
                <a:moveTo>
                  <a:pt x="0" y="0"/>
                </a:moveTo>
                <a:lnTo>
                  <a:pt x="584512" y="0"/>
                </a:lnTo>
                <a:lnTo>
                  <a:pt x="584512" y="488976"/>
                </a:lnTo>
                <a:lnTo>
                  <a:pt x="0" y="488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6203" y="2225670"/>
            <a:ext cx="1710572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b="true" sz="4099" u="sng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Time-Series Extraction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6203" y="3035295"/>
            <a:ext cx="17365117" cy="716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A- How:</a:t>
            </a:r>
          </a:p>
          <a:p>
            <a:pPr algn="l" marL="636736" indent="-318368" lvl="1">
              <a:lnSpc>
                <a:spcPts val="3539"/>
              </a:lnSpc>
              <a:buAutoNum type="arabicPeriod" startAt="1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Loads the 4D warped EPI ([X Y Z T]) and the Harvard–Oxford atlas (resliced to EPI grid).</a:t>
            </a:r>
          </a:p>
          <a:p>
            <a:pPr algn="l" marL="636736" indent="-318368" lvl="1">
              <a:lnSpc>
                <a:spcPts val="3539"/>
              </a:lnSpc>
              <a:buAutoNum type="arabicPeriod" startAt="1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For each ROI label:</a:t>
            </a:r>
          </a:p>
          <a:p>
            <a:pPr algn="l" marL="636736" indent="-318368" lvl="1">
              <a:lnSpc>
                <a:spcPts val="3539"/>
              </a:lnSpc>
              <a:buAutoNum type="arabicPeriod" startAt="1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Extracts all voxels belonging to that region.</a:t>
            </a:r>
          </a:p>
          <a:p>
            <a:pPr algn="l" marL="636736" indent="-318368" lvl="1">
              <a:lnSpc>
                <a:spcPts val="3539"/>
              </a:lnSpc>
              <a:buAutoNum type="arabicPeriod" startAt="1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Computes the mean BOLD intensity across those voxels for each timepoint.</a:t>
            </a:r>
          </a:p>
          <a:p>
            <a:pPr algn="l" marL="636736" indent="-318368" lvl="1">
              <a:lnSpc>
                <a:spcPts val="3539"/>
              </a:lnSpc>
              <a:buAutoNum type="arabicPeriod" startAt="1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Produces a [T × R] matrix, where each column is one region’s time series.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B- Key Outputs:</a:t>
            </a:r>
          </a:p>
          <a:p>
            <a:pPr algn="l" marL="636736" indent="-318368" lvl="1">
              <a:lnSpc>
                <a:spcPts val="3539"/>
              </a:lnSpc>
              <a:buAutoNum type="arabicPeriod" startAt="1"/>
            </a:pP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roi_timeseries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: Raw mean time series per ROI</a:t>
            </a:r>
          </a:p>
          <a:p>
            <a:pPr algn="l" marL="636736" indent="-318368" lvl="1">
              <a:lnSpc>
                <a:spcPts val="3539"/>
              </a:lnSpc>
              <a:buAutoNum type="arabicPeriod" startAt="1"/>
            </a:pP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roi_ts_z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:  Z-scored version (mean=0, std=1)</a:t>
            </a:r>
          </a:p>
          <a:p>
            <a:pPr algn="l" marL="636736" indent="-318368" lvl="1">
              <a:lnSpc>
                <a:spcPts val="3539"/>
              </a:lnSpc>
              <a:buAutoNum type="arabicPeriod" startAt="1"/>
            </a:pP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roi_labels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: Atlas label IDs</a:t>
            </a:r>
          </a:p>
          <a:p>
            <a:pPr algn="l" marL="636736" indent="-318368" lvl="1">
              <a:lnSpc>
                <a:spcPts val="3539"/>
              </a:lnSpc>
              <a:buAutoNum type="arabicPeriod" startAt="1"/>
            </a:pP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fc_matrix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: ROI × ROI correlation matrix</a:t>
            </a:r>
          </a:p>
          <a:p>
            <a:pPr algn="just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60763" y="459517"/>
            <a:ext cx="16766475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62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07 - Time-Series Extraction and ROI FC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9229" r="-3" b="-92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7782" y="595916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1820" y="545968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5542" y="-18"/>
            <a:ext cx="584512" cy="488976"/>
          </a:xfrm>
          <a:custGeom>
            <a:avLst/>
            <a:gdLst/>
            <a:ahLst/>
            <a:cxnLst/>
            <a:rect r="r" b="b" t="t" l="l"/>
            <a:pathLst>
              <a:path h="488976" w="584512">
                <a:moveTo>
                  <a:pt x="0" y="0"/>
                </a:moveTo>
                <a:lnTo>
                  <a:pt x="584512" y="0"/>
                </a:lnTo>
                <a:lnTo>
                  <a:pt x="584512" y="488976"/>
                </a:lnTo>
                <a:lnTo>
                  <a:pt x="0" y="488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6203" y="2654295"/>
            <a:ext cx="17365117" cy="492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A- Z-Scoring per ROI: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Removes baseline amplitude differences.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Ensures comparability across ROIs and subjects.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just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086017" y="2745658"/>
            <a:ext cx="3479525" cy="1331670"/>
          </a:xfrm>
          <a:custGeom>
            <a:avLst/>
            <a:gdLst/>
            <a:ahLst/>
            <a:cxnLst/>
            <a:rect r="r" b="b" t="t" l="l"/>
            <a:pathLst>
              <a:path h="1331670" w="3479525">
                <a:moveTo>
                  <a:pt x="0" y="0"/>
                </a:moveTo>
                <a:lnTo>
                  <a:pt x="3479525" y="0"/>
                </a:lnTo>
                <a:lnTo>
                  <a:pt x="3479525" y="1331669"/>
                </a:lnTo>
                <a:lnTo>
                  <a:pt x="0" y="13316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16203" y="4254415"/>
            <a:ext cx="6997912" cy="5681473"/>
          </a:xfrm>
          <a:custGeom>
            <a:avLst/>
            <a:gdLst/>
            <a:ahLst/>
            <a:cxnLst/>
            <a:rect r="r" b="b" t="t" l="l"/>
            <a:pathLst>
              <a:path h="5681473" w="6997912">
                <a:moveTo>
                  <a:pt x="0" y="0"/>
                </a:moveTo>
                <a:lnTo>
                  <a:pt x="6997912" y="0"/>
                </a:lnTo>
                <a:lnTo>
                  <a:pt x="6997912" y="5681473"/>
                </a:lnTo>
                <a:lnTo>
                  <a:pt x="0" y="56814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6203" y="1978020"/>
            <a:ext cx="1710572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b="true" sz="4099" u="sng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Visualization and Standardization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0763" y="459517"/>
            <a:ext cx="16766475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62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07 - Time-Series Extraction and ROI FC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02981" y="4359190"/>
            <a:ext cx="10178339" cy="626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B- QC Outputs:</a:t>
            </a:r>
          </a:p>
          <a:p>
            <a:pPr algn="l">
              <a:lnSpc>
                <a:spcPts val="3539"/>
              </a:lnSpc>
            </a:pPr>
          </a:p>
          <a:p>
            <a:pPr algn="l" marL="636904" indent="-318452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Raw timeseries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: </a:t>
            </a:r>
          </a:p>
          <a:p>
            <a:pPr algn="l" marL="1273809" indent="-424603" lvl="2">
              <a:lnSpc>
                <a:spcPts val="3539"/>
              </a:lnSpc>
              <a:buFont typeface="Arial"/>
              <a:buChar char="⚬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Each line represents the mean BOLD signal (in raw scanner intensity units) within one Harvard–Oxford ROI across the 121 timepoints (TRs).</a:t>
            </a:r>
          </a:p>
          <a:p>
            <a:pPr algn="l">
              <a:lnSpc>
                <a:spcPts val="3539"/>
              </a:lnSpc>
            </a:pPr>
          </a:p>
          <a:p>
            <a:pPr algn="l" marL="636904" indent="-318452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Z-scored timeseries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:</a:t>
            </a:r>
          </a:p>
          <a:p>
            <a:pPr algn="l" marL="1273809" indent="-424603" lvl="2">
              <a:lnSpc>
                <a:spcPts val="3539"/>
              </a:lnSpc>
              <a:buFont typeface="Arial"/>
              <a:buChar char="⚬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After z-scoring, amplitude scaling differences are removed, leaving only relative temporal fluctuations. This makes the signals suitable for FC computation because correlation is sensitive to shared temporal structure.</a:t>
            </a:r>
          </a:p>
          <a:p>
            <a:pPr algn="l">
              <a:lnSpc>
                <a:spcPts val="3539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9229" r="-3" b="-92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7782" y="595916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1820" y="545968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5542" y="-18"/>
            <a:ext cx="584512" cy="488976"/>
          </a:xfrm>
          <a:custGeom>
            <a:avLst/>
            <a:gdLst/>
            <a:ahLst/>
            <a:cxnLst/>
            <a:rect r="r" b="b" t="t" l="l"/>
            <a:pathLst>
              <a:path h="488976" w="584512">
                <a:moveTo>
                  <a:pt x="0" y="0"/>
                </a:moveTo>
                <a:lnTo>
                  <a:pt x="584512" y="0"/>
                </a:lnTo>
                <a:lnTo>
                  <a:pt x="584512" y="488976"/>
                </a:lnTo>
                <a:lnTo>
                  <a:pt x="0" y="488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08077" y="2692395"/>
            <a:ext cx="11733743" cy="7260253"/>
          </a:xfrm>
          <a:custGeom>
            <a:avLst/>
            <a:gdLst/>
            <a:ahLst/>
            <a:cxnLst/>
            <a:rect r="r" b="b" t="t" l="l"/>
            <a:pathLst>
              <a:path h="7260253" w="11733743">
                <a:moveTo>
                  <a:pt x="0" y="0"/>
                </a:moveTo>
                <a:lnTo>
                  <a:pt x="11733743" y="0"/>
                </a:lnTo>
                <a:lnTo>
                  <a:pt x="11733743" y="7260253"/>
                </a:lnTo>
                <a:lnTo>
                  <a:pt x="0" y="72602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6203" y="1978020"/>
            <a:ext cx="1710572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b="true" sz="4099" u="sng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Visualization of Raw Timeseries per ROI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0763" y="459517"/>
            <a:ext cx="16766475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62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07 - Time-Series Extraction and ROI FC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9229" r="-3" b="-92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7782" y="595916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1820" y="545968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5542" y="-18"/>
            <a:ext cx="584512" cy="488976"/>
          </a:xfrm>
          <a:custGeom>
            <a:avLst/>
            <a:gdLst/>
            <a:ahLst/>
            <a:cxnLst/>
            <a:rect r="r" b="b" t="t" l="l"/>
            <a:pathLst>
              <a:path h="488976" w="584512">
                <a:moveTo>
                  <a:pt x="0" y="0"/>
                </a:moveTo>
                <a:lnTo>
                  <a:pt x="584512" y="0"/>
                </a:lnTo>
                <a:lnTo>
                  <a:pt x="584512" y="488976"/>
                </a:lnTo>
                <a:lnTo>
                  <a:pt x="0" y="488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71802" y="2720970"/>
            <a:ext cx="11670018" cy="7269448"/>
          </a:xfrm>
          <a:custGeom>
            <a:avLst/>
            <a:gdLst/>
            <a:ahLst/>
            <a:cxnLst/>
            <a:rect r="r" b="b" t="t" l="l"/>
            <a:pathLst>
              <a:path h="7269448" w="11670018">
                <a:moveTo>
                  <a:pt x="0" y="0"/>
                </a:moveTo>
                <a:lnTo>
                  <a:pt x="11670018" y="0"/>
                </a:lnTo>
                <a:lnTo>
                  <a:pt x="11670018" y="7269448"/>
                </a:lnTo>
                <a:lnTo>
                  <a:pt x="0" y="72694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6203" y="1978020"/>
            <a:ext cx="1710572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b="true" sz="4099" u="sng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Visualization of Z-scored Timeseries per ROI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0763" y="459517"/>
            <a:ext cx="16766475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62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07 - Time-Series Extraction and ROI FC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9229" r="-3" b="-92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7782" y="595916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1820" y="545968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5542" y="-18"/>
            <a:ext cx="584512" cy="488976"/>
          </a:xfrm>
          <a:custGeom>
            <a:avLst/>
            <a:gdLst/>
            <a:ahLst/>
            <a:cxnLst/>
            <a:rect r="r" b="b" t="t" l="l"/>
            <a:pathLst>
              <a:path h="488976" w="584512">
                <a:moveTo>
                  <a:pt x="0" y="0"/>
                </a:moveTo>
                <a:lnTo>
                  <a:pt x="584512" y="0"/>
                </a:lnTo>
                <a:lnTo>
                  <a:pt x="584512" y="488976"/>
                </a:lnTo>
                <a:lnTo>
                  <a:pt x="0" y="488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73220" y="2597145"/>
            <a:ext cx="7892322" cy="7167781"/>
          </a:xfrm>
          <a:custGeom>
            <a:avLst/>
            <a:gdLst/>
            <a:ahLst/>
            <a:cxnLst/>
            <a:rect r="r" b="b" t="t" l="l"/>
            <a:pathLst>
              <a:path h="7167781" w="7892322">
                <a:moveTo>
                  <a:pt x="0" y="0"/>
                </a:moveTo>
                <a:lnTo>
                  <a:pt x="7892322" y="0"/>
                </a:lnTo>
                <a:lnTo>
                  <a:pt x="7892322" y="7167781"/>
                </a:lnTo>
                <a:lnTo>
                  <a:pt x="0" y="71677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6203" y="1978020"/>
            <a:ext cx="1710572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b="true" sz="4099" u="sng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Visualization of FC Matrix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0763" y="459517"/>
            <a:ext cx="16766475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62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07 - Time-Series Extraction and ROI FC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3352799"/>
            <a:ext cx="8152114" cy="492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6904" indent="-318452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Each cell shows the temporal correlation between the z-scored mean BOLD signals 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of two regions (Harvard–Oxford atlas).</a:t>
            </a:r>
          </a:p>
          <a:p>
            <a:pPr algn="just">
              <a:lnSpc>
                <a:spcPts val="3539"/>
              </a:lnSpc>
            </a:pPr>
          </a:p>
          <a:p>
            <a:pPr algn="just">
              <a:lnSpc>
                <a:spcPts val="3539"/>
              </a:lnSpc>
            </a:pPr>
          </a:p>
          <a:p>
            <a:pPr algn="just">
              <a:lnSpc>
                <a:spcPts val="3539"/>
              </a:lnSpc>
            </a:pPr>
          </a:p>
          <a:p>
            <a:pPr algn="just" marL="636904" indent="-318452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The symmetric structure and clustered red blocks indicate coherent functional subnetworks, reflecting intrinsic coordination between cortical and subcortical regions during rest.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9229" r="-3" b="-92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7782" y="595916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1820" y="545968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5542" y="-18"/>
            <a:ext cx="584512" cy="488976"/>
          </a:xfrm>
          <a:custGeom>
            <a:avLst/>
            <a:gdLst/>
            <a:ahLst/>
            <a:cxnLst/>
            <a:rect r="r" b="b" t="t" l="l"/>
            <a:pathLst>
              <a:path h="488976" w="584512">
                <a:moveTo>
                  <a:pt x="0" y="0"/>
                </a:moveTo>
                <a:lnTo>
                  <a:pt x="584512" y="0"/>
                </a:lnTo>
                <a:lnTo>
                  <a:pt x="584512" y="488976"/>
                </a:lnTo>
                <a:lnTo>
                  <a:pt x="0" y="488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6203" y="2740020"/>
            <a:ext cx="17365117" cy="716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A- What it does:</a:t>
            </a:r>
          </a:p>
          <a:p>
            <a:pPr algn="l" marL="636736" indent="-318368" lvl="1">
              <a:lnSpc>
                <a:spcPts val="3539"/>
              </a:lnSpc>
              <a:buAutoNum type="arabicPeriod" startAt="1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Reads the </a:t>
            </a: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FC matrix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 and </a:t>
            </a: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HO XML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 (ROI names).</a:t>
            </a:r>
          </a:p>
          <a:p>
            <a:pPr algn="l" marL="636736" indent="-318368" lvl="1">
              <a:lnSpc>
                <a:spcPts val="3539"/>
              </a:lnSpc>
              <a:buAutoNum type="arabicPeriod" startAt="1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Finds ROI pairs whose correlation exceeds a statistical threshold</a:t>
            </a:r>
          </a:p>
          <a:p>
            <a:pPr algn="l" marL="636736" indent="-318368" lvl="1">
              <a:lnSpc>
                <a:spcPts val="3539"/>
              </a:lnSpc>
              <a:buAutoNum type="arabicPeriod" startAt="1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Builds a table of high-FC pairs with labels and correlation values.</a:t>
            </a:r>
          </a:p>
          <a:p>
            <a:pPr algn="l" marL="636736" indent="-318368" lvl="1">
              <a:lnSpc>
                <a:spcPts val="3539"/>
              </a:lnSpc>
              <a:buAutoNum type="arabicPeriod" startAt="1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Optionally saves results as a CSV report.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B- Output Table Example: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just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C- Purpose: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Highlight pairs of brain regions that show strong functional coupling, suggesting network-level communication or co-activation.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043271" y="3600105"/>
            <a:ext cx="5678660" cy="869030"/>
          </a:xfrm>
          <a:custGeom>
            <a:avLst/>
            <a:gdLst/>
            <a:ahLst/>
            <a:cxnLst/>
            <a:rect r="r" b="b" t="t" l="l"/>
            <a:pathLst>
              <a:path h="869030" w="5678660">
                <a:moveTo>
                  <a:pt x="0" y="0"/>
                </a:moveTo>
                <a:lnTo>
                  <a:pt x="5678660" y="0"/>
                </a:lnTo>
                <a:lnTo>
                  <a:pt x="5678660" y="869029"/>
                </a:lnTo>
                <a:lnTo>
                  <a:pt x="0" y="8690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16902" y="6040432"/>
            <a:ext cx="12963718" cy="2299159"/>
          </a:xfrm>
          <a:custGeom>
            <a:avLst/>
            <a:gdLst/>
            <a:ahLst/>
            <a:cxnLst/>
            <a:rect r="r" b="b" t="t" l="l"/>
            <a:pathLst>
              <a:path h="2299159" w="12963718">
                <a:moveTo>
                  <a:pt x="0" y="0"/>
                </a:moveTo>
                <a:lnTo>
                  <a:pt x="12963719" y="0"/>
                </a:lnTo>
                <a:lnTo>
                  <a:pt x="12963719" y="2299159"/>
                </a:lnTo>
                <a:lnTo>
                  <a:pt x="0" y="229915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16203" y="1978020"/>
            <a:ext cx="1710572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b="true" sz="4099" u="sng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Identifying Strong ROI-ROI Connection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0763" y="459517"/>
            <a:ext cx="16766475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62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07 - Time-Series Extraction and ROI FC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9229" r="-3" b="-92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7782" y="595916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1820" y="545968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5542" y="-18"/>
            <a:ext cx="584512" cy="488976"/>
          </a:xfrm>
          <a:custGeom>
            <a:avLst/>
            <a:gdLst/>
            <a:ahLst/>
            <a:cxnLst/>
            <a:rect r="r" b="b" t="t" l="l"/>
            <a:pathLst>
              <a:path h="488976" w="584512">
                <a:moveTo>
                  <a:pt x="0" y="0"/>
                </a:moveTo>
                <a:lnTo>
                  <a:pt x="584512" y="0"/>
                </a:lnTo>
                <a:lnTo>
                  <a:pt x="584512" y="488976"/>
                </a:lnTo>
                <a:lnTo>
                  <a:pt x="0" y="488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13367" y="3259115"/>
            <a:ext cx="13452697" cy="6835235"/>
          </a:xfrm>
          <a:custGeom>
            <a:avLst/>
            <a:gdLst/>
            <a:ahLst/>
            <a:cxnLst/>
            <a:rect r="r" b="b" t="t" l="l"/>
            <a:pathLst>
              <a:path h="6835235" w="13452697">
                <a:moveTo>
                  <a:pt x="0" y="0"/>
                </a:moveTo>
                <a:lnTo>
                  <a:pt x="13452697" y="0"/>
                </a:lnTo>
                <a:lnTo>
                  <a:pt x="13452697" y="6835234"/>
                </a:lnTo>
                <a:lnTo>
                  <a:pt x="0" y="68352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6203" y="2351569"/>
            <a:ext cx="1710572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b="true" sz="4099" u="sng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HO-T1-Underlay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0763" y="459517"/>
            <a:ext cx="16766475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62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08 - Visualization of the overlaid Atlas on the brain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9229" r="-3" b="-92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7782" y="595916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1820" y="545968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5542" y="-18"/>
            <a:ext cx="584512" cy="488976"/>
          </a:xfrm>
          <a:custGeom>
            <a:avLst/>
            <a:gdLst/>
            <a:ahLst/>
            <a:cxnLst/>
            <a:rect r="r" b="b" t="t" l="l"/>
            <a:pathLst>
              <a:path h="488976" w="584512">
                <a:moveTo>
                  <a:pt x="0" y="0"/>
                </a:moveTo>
                <a:lnTo>
                  <a:pt x="584512" y="0"/>
                </a:lnTo>
                <a:lnTo>
                  <a:pt x="584512" y="488976"/>
                </a:lnTo>
                <a:lnTo>
                  <a:pt x="0" y="488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1525" y="215895"/>
            <a:ext cx="1524495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0"/>
              </a:lnSpc>
            </a:pPr>
            <a:r>
              <a:rPr lang="en-US" sz="67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01 - Dataset Description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6203" y="1719402"/>
            <a:ext cx="17105728" cy="251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u="sng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1.1 Dataset Overview</a:t>
            </a: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Dataset name: Midnight Scanning Club (MSC)</a:t>
            </a: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OpenNeuro ID: </a:t>
            </a:r>
            <a:r>
              <a:rPr lang="en-US" sz="2799" u="sng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  <a:hlinkClick r:id="rId10" tooltip="https://openneuro.org/datasets/ds000224/versions/00002"/>
              </a:rPr>
              <a:t>ds000224, version 00002</a:t>
            </a: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Purpose: To provide high-quality, multi-session resting-state and task fMRI data for studying individual differences in brain organization.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16203" y="4234002"/>
            <a:ext cx="17155862" cy="2514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u="sng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1.2 Participants</a:t>
            </a: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Number of subjects: 10 healthy adults (5 males, 5 females)</a:t>
            </a: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Age range: 24–34 years</a:t>
            </a: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Right-handed, with normal or corrected-to-normal vision.</a:t>
            </a: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Each subject participated in 10 separate scanning sessions, allowing within-subject reproducibility studies.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66069" y="6743700"/>
            <a:ext cx="17155862" cy="335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u="sng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1.3 Image Aquisition</a:t>
            </a:r>
          </a:p>
          <a:p>
            <a:pPr algn="l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Each subject’s dataset includes:</a:t>
            </a:r>
          </a:p>
          <a:p>
            <a:pPr algn="l" marL="1209039" indent="-403013" lvl="2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Structu</a:t>
            </a:r>
            <a:r>
              <a:rPr lang="en-US" sz="279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ral MRI (T1-weighted): High-resolution anatomical images for alignment and normalization.</a:t>
            </a:r>
          </a:p>
          <a:p>
            <a:pPr algn="l" marL="1209039" indent="-403013" lvl="2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r>
              <a:rPr lang="en-US" sz="279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unctional MRI (fMRI):</a:t>
            </a:r>
          </a:p>
          <a:p>
            <a:pPr algn="l" marL="1813558" indent="-453390" lvl="3">
              <a:lnSpc>
                <a:spcPts val="3359"/>
              </a:lnSpc>
              <a:buFont typeface="Arial"/>
              <a:buChar char="￭"/>
            </a:pPr>
            <a:r>
              <a:rPr lang="en-US" sz="279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Resting-state scans: Eyes open, fixating on a cross.</a:t>
            </a:r>
          </a:p>
          <a:p>
            <a:pPr algn="l" marL="1813558" indent="-453390" lvl="3">
              <a:lnSpc>
                <a:spcPts val="3359"/>
              </a:lnSpc>
              <a:buFont typeface="Arial"/>
              <a:buChar char="￭"/>
            </a:pPr>
            <a:r>
              <a:rPr lang="en-US" sz="279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Task scans: Motor, memoryfaces, memorywords, memoryscenes, glasslexical.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9229" r="-3" b="-92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7782" y="595916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1820" y="545968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5542" y="-18"/>
            <a:ext cx="584512" cy="488976"/>
          </a:xfrm>
          <a:custGeom>
            <a:avLst/>
            <a:gdLst/>
            <a:ahLst/>
            <a:cxnLst/>
            <a:rect r="r" b="b" t="t" l="l"/>
            <a:pathLst>
              <a:path h="488976" w="584512">
                <a:moveTo>
                  <a:pt x="0" y="0"/>
                </a:moveTo>
                <a:lnTo>
                  <a:pt x="584512" y="0"/>
                </a:lnTo>
                <a:lnTo>
                  <a:pt x="584512" y="488976"/>
                </a:lnTo>
                <a:lnTo>
                  <a:pt x="0" y="488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27846" y="3018319"/>
            <a:ext cx="13432308" cy="7109970"/>
          </a:xfrm>
          <a:custGeom>
            <a:avLst/>
            <a:gdLst/>
            <a:ahLst/>
            <a:cxnLst/>
            <a:rect r="r" b="b" t="t" l="l"/>
            <a:pathLst>
              <a:path h="7109970" w="13432308">
                <a:moveTo>
                  <a:pt x="0" y="0"/>
                </a:moveTo>
                <a:lnTo>
                  <a:pt x="13432308" y="0"/>
                </a:lnTo>
                <a:lnTo>
                  <a:pt x="13432308" y="7109970"/>
                </a:lnTo>
                <a:lnTo>
                  <a:pt x="0" y="71099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16203" y="2351569"/>
            <a:ext cx="1710572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b="true" sz="4099" u="sng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HO-EPI-Underlay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0763" y="459517"/>
            <a:ext cx="16766475" cy="1905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40"/>
              </a:lnSpc>
            </a:pPr>
            <a:r>
              <a:rPr lang="en-US" sz="62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08 - Visualization of the overlaid Atlas on the brain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" y="30482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-3" b="-1846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45720" y="8921890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91366" y="9409096"/>
            <a:ext cx="1043086" cy="695502"/>
          </a:xfrm>
          <a:custGeom>
            <a:avLst/>
            <a:gdLst/>
            <a:ahLst/>
            <a:cxnLst/>
            <a:rect r="r" b="b" t="t" l="l"/>
            <a:pathLst>
              <a:path h="695502" w="1043086">
                <a:moveTo>
                  <a:pt x="0" y="0"/>
                </a:moveTo>
                <a:lnTo>
                  <a:pt x="1043086" y="0"/>
                </a:lnTo>
                <a:lnTo>
                  <a:pt x="1043086" y="695502"/>
                </a:lnTo>
                <a:lnTo>
                  <a:pt x="0" y="695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44312" y="8220366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1625" y="532775"/>
            <a:ext cx="1524495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References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8527" y="1856750"/>
            <a:ext cx="17491146" cy="1029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1.Dataset</a:t>
            </a:r>
          </a:p>
          <a:p>
            <a:pPr algn="l">
              <a:lnSpc>
                <a:spcPts val="3539"/>
              </a:lnSpc>
              <a:spcBef>
                <a:spcPct val="0"/>
              </a:spcBef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OpenNeuro. (n.d.). Dataset ds000224: Multi-modal fMRI data. OpenNeuro. Retrieved from </a:t>
            </a:r>
            <a:r>
              <a:rPr lang="en-US" sz="2949" u="sng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  <a:hlinkClick r:id="rId10" tooltip="https://openneuro.org/datasets/ds000224"/>
              </a:rPr>
              <a:t>OpenNeuro Dataset Description: https://openneuro.org/datasets/ds000224</a:t>
            </a:r>
          </a:p>
          <a:p>
            <a:pPr algn="l">
              <a:lnSpc>
                <a:spcPts val="3539"/>
              </a:lnSpc>
              <a:spcBef>
                <a:spcPct val="0"/>
              </a:spcBef>
            </a:pPr>
          </a:p>
          <a:p>
            <a:pPr algn="l">
              <a:lnSpc>
                <a:spcPts val="3539"/>
              </a:lnSpc>
              <a:spcBef>
                <a:spcPct val="0"/>
              </a:spcBef>
            </a:pP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2.Slice Timing Correction (STC)</a:t>
            </a:r>
          </a:p>
          <a:p>
            <a:pPr algn="l">
              <a:lnSpc>
                <a:spcPts val="3539"/>
              </a:lnSpc>
              <a:spcBef>
                <a:spcPct val="0"/>
              </a:spcBef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Sladky, R., Friston, K. J., Tröstl, J., Cunnington, R., Moser, E., &amp; Windischberger, C. (2011). Slice-timing effects and their correction in functional MRI. NeuroImage, 58(2), 588–594. https://doi.org/10.1016/j.neuroimage.2011.06.078 </a:t>
            </a:r>
          </a:p>
          <a:p>
            <a:pPr algn="l">
              <a:lnSpc>
                <a:spcPts val="3539"/>
              </a:lnSpc>
              <a:spcBef>
                <a:spcPct val="0"/>
              </a:spcBef>
            </a:pPr>
          </a:p>
          <a:p>
            <a:pPr algn="l">
              <a:lnSpc>
                <a:spcPts val="3539"/>
              </a:lnSpc>
              <a:spcBef>
                <a:spcPct val="0"/>
              </a:spcBef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SPM12 Documentation. (n.d.). Slice timing. Wellcome Centre for Human Neuroimaging.</a:t>
            </a:r>
          </a:p>
          <a:p>
            <a:pPr algn="l">
              <a:lnSpc>
                <a:spcPts val="3539"/>
              </a:lnSpc>
              <a:spcBef>
                <a:spcPct val="0"/>
              </a:spcBef>
            </a:pPr>
            <a:r>
              <a:rPr lang="en-US" sz="2949" u="sng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  <a:hlinkClick r:id="rId11" tooltip="https://www.fil.ion.ucl.ac.uk/spm/docs/wikibooks/Slice_Timing/?utm_source=chatgpt.com"/>
              </a:rPr>
              <a:t>https://www.fil.ion.ucl.ac.uk/spm/docs/wikibooks/Slice_Timing/</a:t>
            </a:r>
          </a:p>
          <a:p>
            <a:pPr algn="l">
              <a:lnSpc>
                <a:spcPts val="3539"/>
              </a:lnSpc>
              <a:spcBef>
                <a:spcPct val="0"/>
              </a:spcBef>
            </a:pP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SPM12 Tutorial. (n.d.). fMRI preprocessing: Slice timing. Wellcome Centre for Human Neuroimaging. https://www.fil.ion.ucl.ac.uk/spm/docs/tutorials/fmri/preprocessing/slice_timing/ </a:t>
            </a:r>
          </a:p>
          <a:p>
            <a:pPr algn="l">
              <a:lnSpc>
                <a:spcPts val="3539"/>
              </a:lnSpc>
              <a:spcBef>
                <a:spcPct val="0"/>
              </a:spcBef>
            </a:pPr>
          </a:p>
          <a:p>
            <a:pPr algn="l">
              <a:lnSpc>
                <a:spcPts val="3539"/>
              </a:lnSpc>
            </a:pP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3.Realignment</a:t>
            </a: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Roche A. (2011). A four-dimensional registration algorithm with application to joint correction of motion and slice timing in fMRI. IEEE transactions on medical imaging, 30(8), 1546–1554. https://doi.org/10.1109/TMI.2011.2131152 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  <a:spcBef>
                <a:spcPct val="0"/>
              </a:spcBef>
            </a:pPr>
          </a:p>
          <a:p>
            <a:pPr algn="l">
              <a:lnSpc>
                <a:spcPts val="3539"/>
              </a:lnSpc>
              <a:spcBef>
                <a:spcPct val="0"/>
              </a:spcBef>
            </a:pPr>
          </a:p>
          <a:p>
            <a:pPr algn="l">
              <a:lnSpc>
                <a:spcPts val="35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" y="30482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-3" b="-1846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45720" y="8921890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91366" y="9409096"/>
            <a:ext cx="1043086" cy="695502"/>
          </a:xfrm>
          <a:custGeom>
            <a:avLst/>
            <a:gdLst/>
            <a:ahLst/>
            <a:cxnLst/>
            <a:rect r="r" b="b" t="t" l="l"/>
            <a:pathLst>
              <a:path h="695502" w="1043086">
                <a:moveTo>
                  <a:pt x="0" y="0"/>
                </a:moveTo>
                <a:lnTo>
                  <a:pt x="1043086" y="0"/>
                </a:lnTo>
                <a:lnTo>
                  <a:pt x="1043086" y="695502"/>
                </a:lnTo>
                <a:lnTo>
                  <a:pt x="0" y="695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44312" y="8220366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1625" y="538453"/>
            <a:ext cx="1524495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References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8527" y="1476666"/>
            <a:ext cx="17491146" cy="850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Andy's Brain Book. (n.d.). SPM: Realign &amp; Unwarp. Retrieved from </a:t>
            </a:r>
            <a:r>
              <a:rPr lang="en-US" sz="2949" u="sng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  <a:hlinkClick r:id="rId10" tooltip="https://andysbrainbook.readthedocs.io/en/latest/SPM/SPM_Short_Course/SPM_04_Preprocessing/01_SPM_Realign_Unwarp.html?utm_source=chatgpt.com"/>
              </a:rPr>
              <a:t>https://andysbrainbook.readthedocs.io/en/latest/SPM/SPM_Short_Course/SPM_04_Preprocessing/01_SPM_Realign_Unwarp.html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SPM12 Manual. (2014). Statistical Parametric Mapping: The Analysis of Functional Brain Images. Wellcome Centre for Human Neuroimaging. </a:t>
            </a:r>
            <a:r>
              <a:rPr lang="en-US" sz="2949" u="sng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  <a:hlinkClick r:id="rId11" tooltip="https://www.fil.ion.ucl.ac.uk/spm/doc/spm12_manual.pdf?utm_source=chatgpt.com"/>
              </a:rPr>
              <a:t>https://www.fil.ion.ucl.ac.uk/spm/doc/spm12_manual.pdf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 u="sng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Mikl, M., Marecek, R., Hlustík, P., Pavlicová, M., Drastich, A., Chlebus, P., Brázdil, M., &amp; Krupa, P. (2008). Effects of spatial smoothing on fMRI group inferences. Magnetic resonance imaging, 26(4), 490–503. https://doi.org/10.1016/j.mri.2007.08.006</a:t>
            </a:r>
          </a:p>
          <a:p>
            <a:pPr algn="l">
              <a:lnSpc>
                <a:spcPts val="3539"/>
              </a:lnSpc>
              <a:spcBef>
                <a:spcPct val="0"/>
              </a:spcBef>
            </a:pPr>
          </a:p>
          <a:p>
            <a:pPr algn="l">
              <a:lnSpc>
                <a:spcPts val="3539"/>
              </a:lnSpc>
              <a:spcBef>
                <a:spcPct val="0"/>
              </a:spcBef>
            </a:pPr>
          </a:p>
          <a:p>
            <a:pPr algn="l">
              <a:lnSpc>
                <a:spcPts val="3539"/>
              </a:lnSpc>
              <a:spcBef>
                <a:spcPct val="0"/>
              </a:spcBef>
            </a:pP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4.Skull Stripping</a:t>
            </a:r>
          </a:p>
          <a:p>
            <a:pPr algn="l">
              <a:lnSpc>
                <a:spcPts val="3539"/>
              </a:lnSpc>
              <a:spcBef>
                <a:spcPct val="0"/>
              </a:spcBef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SPM12 Tutorial. (n.d.). Segmentation and normalization. Wellcome Centre for Human Neuroimaging.</a:t>
            </a:r>
          </a:p>
          <a:p>
            <a:pPr algn="l">
              <a:lnSpc>
                <a:spcPts val="3539"/>
              </a:lnSpc>
              <a:spcBef>
                <a:spcPct val="0"/>
              </a:spcBef>
            </a:pPr>
            <a:r>
              <a:rPr lang="en-US" sz="2949" u="sng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  <a:hlinkClick r:id="rId12" tooltip="https://www.fil.ion.ucl.ac.uk/spm/docs/tutorials/fmri_preprocessing/segmentation/?utm_source=chatgpt.com"/>
              </a:rPr>
              <a:t>https://www.fil.ion.ucl.ac.uk/spm/docs/tutorials/fmri_preprocessing/segmentation/</a:t>
            </a:r>
          </a:p>
          <a:p>
            <a:pPr algn="l">
              <a:lnSpc>
                <a:spcPts val="3539"/>
              </a:lnSpc>
              <a:spcBef>
                <a:spcPct val="0"/>
              </a:spcBef>
            </a:pPr>
          </a:p>
          <a:p>
            <a:pPr algn="l">
              <a:lnSpc>
                <a:spcPts val="35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" y="30482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-3" b="-1846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45720" y="8921890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91366" y="9409096"/>
            <a:ext cx="1043086" cy="695502"/>
          </a:xfrm>
          <a:custGeom>
            <a:avLst/>
            <a:gdLst/>
            <a:ahLst/>
            <a:cxnLst/>
            <a:rect r="r" b="b" t="t" l="l"/>
            <a:pathLst>
              <a:path h="695502" w="1043086">
                <a:moveTo>
                  <a:pt x="0" y="0"/>
                </a:moveTo>
                <a:lnTo>
                  <a:pt x="1043086" y="0"/>
                </a:lnTo>
                <a:lnTo>
                  <a:pt x="1043086" y="695502"/>
                </a:lnTo>
                <a:lnTo>
                  <a:pt x="0" y="695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44312" y="8220366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1625" y="561975"/>
            <a:ext cx="1524495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References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7410" y="2381268"/>
            <a:ext cx="17491146" cy="805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  <a:spcBef>
                <a:spcPct val="0"/>
              </a:spcBef>
            </a:pP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5.C</a:t>
            </a: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oregistration of T1 to EPI</a:t>
            </a:r>
          </a:p>
          <a:p>
            <a:pPr algn="l">
              <a:lnSpc>
                <a:spcPts val="3539"/>
              </a:lnSpc>
              <a:spcBef>
                <a:spcPct val="0"/>
              </a:spcBef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Pluim, J. P. W., Main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tz, J. B. A., &amp; Viergever, M. A. (2003). Mutual‐information‐based registration of medical images: A survey. IEEE Transactions on Medical Imaging, 22(8), 986-1004. https://doi.org/10.1109/TMI.2003.815867</a:t>
            </a:r>
          </a:p>
          <a:p>
            <a:pPr algn="l">
              <a:lnSpc>
                <a:spcPts val="3539"/>
              </a:lnSpc>
              <a:spcBef>
                <a:spcPct val="0"/>
              </a:spcBef>
            </a:pPr>
          </a:p>
          <a:p>
            <a:pPr algn="l">
              <a:lnSpc>
                <a:spcPts val="3539"/>
              </a:lnSpc>
              <a:spcBef>
                <a:spcPct val="0"/>
              </a:spcBef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Ashburner, J., &amp; Friston, K. J. (1997). Multimodal image coregistration and partitioning—a unified framework. NeuroImage, 6(3), 209–217. </a:t>
            </a:r>
            <a:r>
              <a:rPr lang="en-US" sz="2949" u="sng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  <a:hlinkClick r:id="rId10" tooltip="https://doi.org/10.1006/nimg.1997.0290"/>
              </a:rPr>
              <a:t>https://sci-hub.st/https://doi.org/10.1006/nimg.1997.0290</a:t>
            </a:r>
          </a:p>
          <a:p>
            <a:pPr algn="l">
              <a:lnSpc>
                <a:spcPts val="3539"/>
              </a:lnSpc>
              <a:spcBef>
                <a:spcPct val="0"/>
              </a:spcBef>
            </a:pPr>
          </a:p>
          <a:p>
            <a:pPr algn="l">
              <a:lnSpc>
                <a:spcPts val="3539"/>
              </a:lnSpc>
              <a:spcBef>
                <a:spcPct val="0"/>
              </a:spcBef>
            </a:pP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6.</a:t>
            </a: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Timeseries and FC</a:t>
            </a:r>
          </a:p>
          <a:p>
            <a:pPr algn="l">
              <a:lnSpc>
                <a:spcPts val="3539"/>
              </a:lnSpc>
              <a:spcBef>
                <a:spcPct val="0"/>
              </a:spcBef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Biswal, B., Yetkin, F. Z., Haughton, V. M., &amp; Hyde, J. S. (1995). Functional connectivity in the motor cortex of resting human brain using echo-planar MRI. Magnetic Resonance in Medicine, 34(4), 537-541. </a:t>
            </a:r>
            <a:r>
              <a:rPr lang="en-US" sz="2949" u="sng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  <a:hlinkClick r:id="rId11" tooltip="https://doi.org/10.1002/mrm.1910340409"/>
              </a:rPr>
              <a:t>https://sci-hub.st/https://doi.org/10.1002/mrm.1910340409</a:t>
            </a:r>
          </a:p>
          <a:p>
            <a:pPr algn="l">
              <a:lnSpc>
                <a:spcPts val="3539"/>
              </a:lnSpc>
              <a:spcBef>
                <a:spcPct val="0"/>
              </a:spcBef>
            </a:pPr>
          </a:p>
          <a:p>
            <a:pPr algn="l">
              <a:lnSpc>
                <a:spcPts val="3539"/>
              </a:lnSpc>
              <a:spcBef>
                <a:spcPct val="0"/>
              </a:spcBef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Brkić, D., Sommariva, S., Schuler, A.-L., Pascarella, A., Belardinelli, P., Isabella, S. L., Di Pino, G., Zago, S., Ferrazzi, G., Rasero, J., Arcara, G., Marinazzo, D., &amp; Pellegrino, G. (2023). The impact of ROI extraction method for MEG connectivity estimation: Practical recommendations for the study of resting state data. NeuroImage, 284, Article 120424. </a:t>
            </a:r>
            <a:r>
              <a:rPr lang="en-US" sz="2949" u="sng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  <a:hlinkClick r:id="rId12" tooltip="https://doi.org/10.1016/j.neuroimage.2023.120424"/>
              </a:rPr>
              <a:t>https://www.sciencedirect.com/science/article/pii/S105381192300575X?via%3Dihub</a:t>
            </a:r>
          </a:p>
          <a:p>
            <a:pPr algn="l">
              <a:lnSpc>
                <a:spcPts val="3539"/>
              </a:lnSpc>
              <a:spcBef>
                <a:spcPct val="0"/>
              </a:spcBef>
            </a:pPr>
          </a:p>
          <a:p>
            <a:pPr algn="l">
              <a:lnSpc>
                <a:spcPts val="35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" y="30482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-3" b="-1846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45720" y="8921890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91366" y="9409096"/>
            <a:ext cx="1043086" cy="695502"/>
          </a:xfrm>
          <a:custGeom>
            <a:avLst/>
            <a:gdLst/>
            <a:ahLst/>
            <a:cxnLst/>
            <a:rect r="r" b="b" t="t" l="l"/>
            <a:pathLst>
              <a:path h="695502" w="1043086">
                <a:moveTo>
                  <a:pt x="0" y="0"/>
                </a:moveTo>
                <a:lnTo>
                  <a:pt x="1043086" y="0"/>
                </a:lnTo>
                <a:lnTo>
                  <a:pt x="1043086" y="695502"/>
                </a:lnTo>
                <a:lnTo>
                  <a:pt x="0" y="695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44312" y="8220366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1625" y="561975"/>
            <a:ext cx="1524495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References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8527" y="1881677"/>
            <a:ext cx="17491146" cy="1119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7. General References (Applicable to the Entire Pipeline)</a:t>
            </a: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(2022). The role of the arousal system in age-related differences in cortical functional network architecture. [Manuscript on ResearchGate]. Retrieved from </a:t>
            </a:r>
            <a:r>
              <a:rPr lang="en-US" sz="2949" u="sng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  <a:hlinkClick r:id="rId10" tooltip="https://www.researchgate.net/publication/355762769_The_role_of_the_arousal_system_in_age-related_differences_in_cortical_functional_network_architecture"/>
              </a:rPr>
              <a:t>https://www.researchgate.net/publication/355762769_The_role_of_the_arousal_system_in_age-related_differences_in_cortical_functional_network_architecture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Orlichenko, A., Su, K.-J., Shen, H., Deng, H.-W., &amp; Wang, Y.-P. (2024). Somatomotor-Visual resting state functional connectivity increases after two years in the UK Biobank longitudinal cohort. Journal of Medical Imaging (Bellingham), 11(2), 024010. https://doi.org/10.1117/1.JMI.11.2.024010 </a:t>
            </a:r>
            <a:r>
              <a:rPr lang="en-US" sz="2949" u="sng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  <a:hlinkClick r:id="rId11" tooltip="https://www.spiedigitallibrary.org/journals/journal-of-medical-imaging/volume-11/issue-2/024010/Somatomotor-visual-resting-state-functional-connectivity-increases-after-2-years/10.1117/1.JMI.11.2.024010.short?utm_source=chatgpt.com"/>
              </a:rPr>
              <a:t>SPIE Digital Library+1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(2017).NeuroImage: Clinical, 14, [Article-ID]. https://doi.org/10.1016/j.nicl.2017.05.001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Ashburner, J., &amp; Friston, K. J. (2004). Unified segmentation. NeuroImage, 22(3), 839-851. </a:t>
            </a:r>
            <a:r>
              <a:rPr lang="en-US" sz="2949" u="sng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  <a:hlinkClick r:id="rId12" tooltip="https://doi.org/10.1016/j.neuroimage.2004.07.051"/>
              </a:rPr>
              <a:t>https://doi.org/10.1016/j.neuroimage.2004.07.051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Sporns, O. (2010). Networks of the brain. Nature Reviews Neuroscience, 10(6), 463-474. </a:t>
            </a:r>
            <a:r>
              <a:rPr lang="en-US" sz="2949" u="sng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  <a:hlinkClick r:id="rId13" tooltip="https://doi.org/10.1038/nrn756"/>
              </a:rPr>
              <a:t>https://doi.org/10.1038/nrn756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" y="30482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-3" b="-1846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45720" y="8921890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91366" y="9409096"/>
            <a:ext cx="1043086" cy="695502"/>
          </a:xfrm>
          <a:custGeom>
            <a:avLst/>
            <a:gdLst/>
            <a:ahLst/>
            <a:cxnLst/>
            <a:rect r="r" b="b" t="t" l="l"/>
            <a:pathLst>
              <a:path h="695502" w="1043086">
                <a:moveTo>
                  <a:pt x="0" y="0"/>
                </a:moveTo>
                <a:lnTo>
                  <a:pt x="1043086" y="0"/>
                </a:lnTo>
                <a:lnTo>
                  <a:pt x="1043086" y="695502"/>
                </a:lnTo>
                <a:lnTo>
                  <a:pt x="0" y="695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44312" y="8220366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1625" y="561975"/>
            <a:ext cx="1524495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References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8527" y="1657350"/>
            <a:ext cx="17491146" cy="1253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Penny, W., Friston, K., Ashburner, J., Kiebel, S., &amp; Nichols, T. (n.d.). SPM: Statistical Parametric Mapping – Installation guide [Software documentation]. University College London. 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  <a:hlinkClick r:id="rId10" tooltip="https://www.fil.ion.ucl.ac.uk/spm/docs/installation/"/>
              </a:rPr>
              <a:t>https://www.fil.ion.ucl.ac.uk/spm/docs/installation/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Radiopaedia. (n.d.). Multiplanar reformation (MPR). In Radiopaedia.org. Retrieved [date you accessed] from 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  <a:hlinkClick r:id="rId11" tooltip="https://radiopaedia.org/articles/multiplanar-reformation-mpr?lang=us"/>
              </a:rPr>
              <a:t>https://radiopaedia.org/articles/multiplanar-reformation-mpr?lang=us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Zhang, X., Ying, X., &amp; Toga, A. W. (2022). Human Brain Mapping. Advance online publication. https://doi.org/10.1002/hbm.25841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Ashburner, J., &amp; Friston, K. J. (2010). Voxel-based morphometry — The methods. NeuroImage, 53(2), 936-940. 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  <a:hlinkClick r:id="rId12" tooltip="https://doi.org/10.1016/j.neuroimage.2010.08.063"/>
              </a:rPr>
              <a:t>https://doi.org/10.1016/j.neuroimage.2010.08.063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Gordon, E. M., Laumann, T. O., Adeyemo, B., Huckins, J. F., Kelley, W. M., &amp; Petersen, S. E. (2017). Precision functional mapping of individual human brains. Neuron, 95(4), 791-807.e7. https://doi.org/10.1016/j.neuron.2017.07.011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" y="30482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-3" b="-1846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45720" y="8921890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91366" y="9409096"/>
            <a:ext cx="1043086" cy="695502"/>
          </a:xfrm>
          <a:custGeom>
            <a:avLst/>
            <a:gdLst/>
            <a:ahLst/>
            <a:cxnLst/>
            <a:rect r="r" b="b" t="t" l="l"/>
            <a:pathLst>
              <a:path h="695502" w="1043086">
                <a:moveTo>
                  <a:pt x="0" y="0"/>
                </a:moveTo>
                <a:lnTo>
                  <a:pt x="1043086" y="0"/>
                </a:lnTo>
                <a:lnTo>
                  <a:pt x="1043086" y="695502"/>
                </a:lnTo>
                <a:lnTo>
                  <a:pt x="0" y="695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744312" y="8220366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1625" y="561975"/>
            <a:ext cx="1524495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References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3166" y="2246296"/>
            <a:ext cx="17491146" cy="761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Finn, E. S., Shen, X., Scheinost, D., Rosenberg, M. D., Huang, J., Chun, M. M., Papademetris, X., &amp; Constable, R. T. (2015). Functional connectome fingerprinting: identifying individuals using patterns of brain connectivity. Nature neuroscience, 18(11), 1664–1671. https://doi.org/10.1038/nn.4135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Local-global parcellation of the human cerebral cortex from intrinsic functional connectivity MRI | Cerebral Cortex | Oxford academic. (n.d.-a). https://academic.oup.com/cercor/article/28/9/3095/3978804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2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18469" r="-3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40920" y="8617090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86566" y="9104296"/>
            <a:ext cx="1043086" cy="695502"/>
          </a:xfrm>
          <a:custGeom>
            <a:avLst/>
            <a:gdLst/>
            <a:ahLst/>
            <a:cxnLst/>
            <a:rect r="r" b="b" t="t" l="l"/>
            <a:pathLst>
              <a:path h="695502" w="1043086">
                <a:moveTo>
                  <a:pt x="0" y="0"/>
                </a:moveTo>
                <a:lnTo>
                  <a:pt x="1043086" y="0"/>
                </a:lnTo>
                <a:lnTo>
                  <a:pt x="1043086" y="695502"/>
                </a:lnTo>
                <a:lnTo>
                  <a:pt x="0" y="695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39512" y="7915566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917125" y="3247744"/>
            <a:ext cx="6453750" cy="189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00"/>
              </a:lnSpc>
            </a:pPr>
            <a:r>
              <a:rPr lang="en-US" sz="110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THANKS!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17125" y="5351977"/>
            <a:ext cx="6453750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Do you have any questions?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7200337@studenti.unige.it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9229" r="-3" b="-92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7782" y="595916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1820" y="545968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5542" y="-18"/>
            <a:ext cx="584512" cy="488976"/>
          </a:xfrm>
          <a:custGeom>
            <a:avLst/>
            <a:gdLst/>
            <a:ahLst/>
            <a:cxnLst/>
            <a:rect r="r" b="b" t="t" l="l"/>
            <a:pathLst>
              <a:path h="488976" w="584512">
                <a:moveTo>
                  <a:pt x="0" y="0"/>
                </a:moveTo>
                <a:lnTo>
                  <a:pt x="584512" y="0"/>
                </a:lnTo>
                <a:lnTo>
                  <a:pt x="584512" y="488976"/>
                </a:lnTo>
                <a:lnTo>
                  <a:pt x="0" y="488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1525" y="215895"/>
            <a:ext cx="1524495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0"/>
              </a:lnSpc>
            </a:pPr>
            <a:r>
              <a:rPr lang="en-US" sz="67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02 - Slice-Time and Motion Correction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6203" y="1719402"/>
            <a:ext cx="17105728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 u="sng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Goal of this Stage</a:t>
            </a:r>
          </a:p>
          <a:p>
            <a:pPr algn="l">
              <a:lnSpc>
                <a:spcPts val="491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16203" y="2711997"/>
            <a:ext cx="17365117" cy="716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A- Objective: </a:t>
            </a: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Remove timing offsets between slices and head-motion artifacts before modeling.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B- Steps implemented (SPM):</a:t>
            </a:r>
          </a:p>
          <a:p>
            <a:pPr algn="l" marL="636736" indent="-318368" lvl="1">
              <a:lnSpc>
                <a:spcPts val="3539"/>
              </a:lnSpc>
              <a:buAutoNum type="arabicPeriod" startAt="1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Slice-Timing Correction (STC) → temporal interpolation to a common reference time.</a:t>
            </a:r>
          </a:p>
          <a:p>
            <a:pPr algn="l" marL="636736" indent="-318368" lvl="1">
              <a:lnSpc>
                <a:spcPts val="3539"/>
              </a:lnSpc>
              <a:buAutoNum type="arabicPeriod" startAt="1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Realignment (6-DOF rigid-body) → estimate motion; reslice images.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C- What is SPM?</a:t>
            </a:r>
          </a:p>
          <a:p>
            <a:pPr algn="just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SPM (</a:t>
            </a: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Statistical Parametric Mapping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) is a MATLAB toolbox for preprocessing and statistical analysis of brain imaging (fMRI, PET, MRI). It provides standardized pipelines (batch/scripting) for slice-timing correction, realignment, coregistration, normalization, smoothing, and model estimation. 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D- Why it matters?</a:t>
            </a: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Slice offsets distort the BOLD (</a:t>
            </a: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Blood-Oxygen-Level-Dependent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) phase; motion induces spurious correlations and false activations.</a:t>
            </a:r>
          </a:p>
          <a:p>
            <a:pPr algn="l">
              <a:lnSpc>
                <a:spcPts val="353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9229" r="-3" b="-92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7782" y="595916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1820" y="545968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5542" y="-18"/>
            <a:ext cx="584512" cy="488976"/>
          </a:xfrm>
          <a:custGeom>
            <a:avLst/>
            <a:gdLst/>
            <a:ahLst/>
            <a:cxnLst/>
            <a:rect r="r" b="b" t="t" l="l"/>
            <a:pathLst>
              <a:path h="488976" w="584512">
                <a:moveTo>
                  <a:pt x="0" y="0"/>
                </a:moveTo>
                <a:lnTo>
                  <a:pt x="584512" y="0"/>
                </a:lnTo>
                <a:lnTo>
                  <a:pt x="584512" y="488976"/>
                </a:lnTo>
                <a:lnTo>
                  <a:pt x="0" y="488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1525" y="215895"/>
            <a:ext cx="1524495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0"/>
              </a:lnSpc>
            </a:pPr>
            <a:r>
              <a:rPr lang="en-US" sz="67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02 - Slice-Time and Motion Correction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6203" y="1719402"/>
            <a:ext cx="1710572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b="true" sz="4099" u="sng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STC - Concept Behind the Scene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6203" y="2711997"/>
            <a:ext cx="17365117" cy="716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A- Problem: </a:t>
            </a: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EPI acquires slices sequentially, so each volume’s slices are sampled at different times within the same TR.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TR (Repetition Time): the time between successive excitations of the same slice (or volume). In fMRI, it’s the sampling interval of the BOLD time series.</a:t>
            </a:r>
          </a:p>
          <a:p>
            <a:pPr algn="ctr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B- Significance:</a:t>
            </a: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Temporal misalignment of voxel time series and task regressors. This can reduce detection power, especially in event-related designs and for longer TRs.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C- What STC does:</a:t>
            </a:r>
          </a:p>
          <a:p>
            <a:pPr algn="just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STC interpolates each voxel’s time series to a common reference time (a “reference slice”; often the middle slice to minimize average shift). Only the reference slice is not interpolated; all others are shifted in time toward it. 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9229" r="-3" b="-92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7782" y="595916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1820" y="545968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5542" y="-18"/>
            <a:ext cx="584512" cy="488976"/>
          </a:xfrm>
          <a:custGeom>
            <a:avLst/>
            <a:gdLst/>
            <a:ahLst/>
            <a:cxnLst/>
            <a:rect r="r" b="b" t="t" l="l"/>
            <a:pathLst>
              <a:path h="488976" w="584512">
                <a:moveTo>
                  <a:pt x="0" y="0"/>
                </a:moveTo>
                <a:lnTo>
                  <a:pt x="584512" y="0"/>
                </a:lnTo>
                <a:lnTo>
                  <a:pt x="584512" y="488976"/>
                </a:lnTo>
                <a:lnTo>
                  <a:pt x="0" y="488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1525" y="215895"/>
            <a:ext cx="1524495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0"/>
              </a:lnSpc>
            </a:pPr>
            <a:r>
              <a:rPr lang="en-US" sz="67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02 - Slice-Time and Motion Correction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6203" y="1719402"/>
            <a:ext cx="1710572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b="true" sz="4099" u="sng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STC - SPM Implementation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6203" y="2711997"/>
            <a:ext cx="17365117" cy="626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A- Inputs: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Repetition Time (TR)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 and SliceTiming (one time per slice).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C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ompute TA = TR − TR/nslices (time from first to last slice within a volume).</a:t>
            </a:r>
          </a:p>
          <a:p>
            <a:pPr algn="ctr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B- Derive SPM Batch Parameters: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nslices = length(SliceTiming)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slice_order = sort(SliceTiming) → converts true acquisition times to an ascending order list for SPM.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refslice = round(nslices/2) → use the middle slice as reference to minimize average temporal shift.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C- What STC does:</a:t>
            </a: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First step is to 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pull TR and exact per-slice times from BIDS, compute TA, recover the true acquisition order, and align all slices to the middle-slice time using SPM’s sinc-based interpolation. Outputs are assigned a prefix (a*.nii) for the next step. </a:t>
            </a:r>
          </a:p>
          <a:p>
            <a:pPr algn="l">
              <a:lnSpc>
                <a:spcPts val="353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9229" r="-3" b="-92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7782" y="595916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1820" y="545968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5542" y="-18"/>
            <a:ext cx="584512" cy="488976"/>
          </a:xfrm>
          <a:custGeom>
            <a:avLst/>
            <a:gdLst/>
            <a:ahLst/>
            <a:cxnLst/>
            <a:rect r="r" b="b" t="t" l="l"/>
            <a:pathLst>
              <a:path h="488976" w="584512">
                <a:moveTo>
                  <a:pt x="0" y="0"/>
                </a:moveTo>
                <a:lnTo>
                  <a:pt x="584512" y="0"/>
                </a:lnTo>
                <a:lnTo>
                  <a:pt x="584512" y="488976"/>
                </a:lnTo>
                <a:lnTo>
                  <a:pt x="0" y="488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1525" y="215895"/>
            <a:ext cx="1524495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0"/>
              </a:lnSpc>
            </a:pPr>
            <a:r>
              <a:rPr lang="en-US" sz="67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02 - Slice-Time and Motion Correction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6203" y="1719402"/>
            <a:ext cx="1710572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b="true" sz="4099" u="sng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Motion Correction - Concept Behind the Scene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6203" y="2711997"/>
            <a:ext cx="17365117" cy="805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A- What is modeled?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T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reat the head as a rigid body: every fMRI volume is related to a reference by 6 parameters → 3 translations (x,y,z) and 3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 rotations (pitch, roll, yaw).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Realignment estimates these per-volume transforms so all frames describe the brain in a common coordinate system</a:t>
            </a:r>
          </a:p>
          <a:p>
            <a:pPr algn="ctr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B- How it is done:</a:t>
            </a: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SPM minimizes sum of squared differences between each volume and the reference, using iterative optimization. Mild smoothing (FWHM) and a sampling step (sep) make the cost function well-behaved; after parameter estimation, volumes are resliced (interpolated) onto the reference grid.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C- Choice of the reference:</a:t>
            </a:r>
          </a:p>
          <a:p>
            <a:pPr algn="just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F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irst image: preserves original intensity framing; avoids circularity from averaging across motion.</a:t>
            </a:r>
          </a:p>
          <a:p>
            <a:pPr algn="just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Mean image: sharper target and better SNR, but built from already-misaligned frames. </a:t>
            </a:r>
          </a:p>
          <a:p>
            <a:pPr algn="just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In this pipeline, the choice is the first image.</a:t>
            </a:r>
          </a:p>
          <a:p>
            <a:pPr algn="just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9229" r="-3" b="-92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7782" y="595916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1820" y="545968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5542" y="-18"/>
            <a:ext cx="584512" cy="488976"/>
          </a:xfrm>
          <a:custGeom>
            <a:avLst/>
            <a:gdLst/>
            <a:ahLst/>
            <a:cxnLst/>
            <a:rect r="r" b="b" t="t" l="l"/>
            <a:pathLst>
              <a:path h="488976" w="584512">
                <a:moveTo>
                  <a:pt x="0" y="0"/>
                </a:moveTo>
                <a:lnTo>
                  <a:pt x="584512" y="0"/>
                </a:lnTo>
                <a:lnTo>
                  <a:pt x="584512" y="488976"/>
                </a:lnTo>
                <a:lnTo>
                  <a:pt x="0" y="488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21525" y="215895"/>
            <a:ext cx="1524495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0"/>
              </a:lnSpc>
            </a:pPr>
            <a:r>
              <a:rPr lang="en-US" sz="67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02 - Slice-Time and Motion Correction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6203" y="1719402"/>
            <a:ext cx="1710572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b="true" sz="4099" u="sng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Motion Correction - SPM Implementation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6203" y="2711997"/>
            <a:ext cx="17365117" cy="716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A- Overview: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we feed all a*.nii volumes to SPM Realign (Estimate &amp; Res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lice), registering each volume with a 6-DOF rigid transform to the first image (rtm=0).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 SPM then writes the resliced series ra*.nii and a mean EPI meana*.nii, and saves rp_*.txt (6 motion parameters/TR) for nuisance regression and QC.</a:t>
            </a:r>
          </a:p>
          <a:p>
            <a:pPr algn="ctr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B- SPM Batch Parameters: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sep = 3 mm (sampling separation)</a:t>
            </a: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Grid step for sampling the cost function during estimation. Smaller = finer search (better convergence on subtle motion) but slower. Typical: 2–4 mm; we use 3 mm as an accuracy–speed compromise.</a:t>
            </a:r>
          </a:p>
          <a:p>
            <a:pPr algn="l">
              <a:lnSpc>
                <a:spcPts val="3539"/>
              </a:lnSpc>
            </a:pP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fwhm = 6 mm (estimation smoothing)</a:t>
            </a:r>
          </a:p>
          <a:p>
            <a:pPr algn="l">
              <a:lnSpc>
                <a:spcPts val="3539"/>
              </a:lnSpc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Tempor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ary Gaussian smoothing during parameter estimation only to stabilize the SSD cost function under noise/edges. Larger values ease optimization but can blur features; 6 mm is a well-used default.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F3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0" y="0"/>
            <a:ext cx="18288000" cy="10286998"/>
          </a:xfrm>
          <a:custGeom>
            <a:avLst/>
            <a:gdLst/>
            <a:ahLst/>
            <a:cxnLst/>
            <a:rect r="r" b="b" t="t" l="l"/>
            <a:pathLst>
              <a:path h="10286998" w="18288000">
                <a:moveTo>
                  <a:pt x="0" y="0"/>
                </a:moveTo>
                <a:lnTo>
                  <a:pt x="18288000" y="0"/>
                </a:lnTo>
                <a:lnTo>
                  <a:pt x="18288000" y="10286998"/>
                </a:lnTo>
                <a:lnTo>
                  <a:pt x="0" y="1028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-9229" r="-3" b="-92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57782" y="595916"/>
            <a:ext cx="1828566" cy="1669928"/>
          </a:xfrm>
          <a:custGeom>
            <a:avLst/>
            <a:gdLst/>
            <a:ahLst/>
            <a:cxnLst/>
            <a:rect r="r" b="b" t="t" l="l"/>
            <a:pathLst>
              <a:path h="1669928" w="1828566">
                <a:moveTo>
                  <a:pt x="0" y="0"/>
                </a:moveTo>
                <a:lnTo>
                  <a:pt x="1828566" y="0"/>
                </a:lnTo>
                <a:lnTo>
                  <a:pt x="1828566" y="1669928"/>
                </a:lnTo>
                <a:lnTo>
                  <a:pt x="0" y="1669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41820" y="545968"/>
            <a:ext cx="848488" cy="875574"/>
          </a:xfrm>
          <a:custGeom>
            <a:avLst/>
            <a:gdLst/>
            <a:ahLst/>
            <a:cxnLst/>
            <a:rect r="r" b="b" t="t" l="l"/>
            <a:pathLst>
              <a:path h="875574" w="848488">
                <a:moveTo>
                  <a:pt x="0" y="0"/>
                </a:moveTo>
                <a:lnTo>
                  <a:pt x="848488" y="0"/>
                </a:lnTo>
                <a:lnTo>
                  <a:pt x="848488" y="875574"/>
                </a:lnTo>
                <a:lnTo>
                  <a:pt x="0" y="87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65542" y="-18"/>
            <a:ext cx="584512" cy="488976"/>
          </a:xfrm>
          <a:custGeom>
            <a:avLst/>
            <a:gdLst/>
            <a:ahLst/>
            <a:cxnLst/>
            <a:rect r="r" b="b" t="t" l="l"/>
            <a:pathLst>
              <a:path h="488976" w="584512">
                <a:moveTo>
                  <a:pt x="0" y="0"/>
                </a:moveTo>
                <a:lnTo>
                  <a:pt x="584512" y="0"/>
                </a:lnTo>
                <a:lnTo>
                  <a:pt x="584512" y="488976"/>
                </a:lnTo>
                <a:lnTo>
                  <a:pt x="0" y="4889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38234" y="4234002"/>
            <a:ext cx="9883697" cy="5621468"/>
          </a:xfrm>
          <a:custGeom>
            <a:avLst/>
            <a:gdLst/>
            <a:ahLst/>
            <a:cxnLst/>
            <a:rect r="r" b="b" t="t" l="l"/>
            <a:pathLst>
              <a:path h="5621468" w="9883697">
                <a:moveTo>
                  <a:pt x="0" y="0"/>
                </a:moveTo>
                <a:lnTo>
                  <a:pt x="9883697" y="0"/>
                </a:lnTo>
                <a:lnTo>
                  <a:pt x="9883697" y="5621468"/>
                </a:lnTo>
                <a:lnTo>
                  <a:pt x="0" y="56214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21525" y="215895"/>
            <a:ext cx="1524495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0"/>
              </a:lnSpc>
            </a:pPr>
            <a:r>
              <a:rPr lang="en-US" sz="6700">
                <a:solidFill>
                  <a:srgbClr val="2B2B2B"/>
                </a:solidFill>
                <a:latin typeface="Arimo"/>
                <a:ea typeface="Arimo"/>
                <a:cs typeface="Arimo"/>
                <a:sym typeface="Arimo"/>
              </a:rPr>
              <a:t>02 - Slice-Time and Motion Correction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6203" y="1719402"/>
            <a:ext cx="17105728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b="true" sz="4099" u="sng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Motion Correction - SPM Implementation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6203" y="2443302"/>
            <a:ext cx="16150272" cy="402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b="true" sz="2949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interp (interpolation order)</a:t>
            </a:r>
          </a:p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Estimation: 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eoptions.interp = 2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 (B-spline, smooth derivatives for the optimizer).</a:t>
            </a:r>
          </a:p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Final reslice: 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roptions.interp = 4 (higher-order B-spline → better spatial fidelity than trilinear).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  <a:r>
              <a:rPr lang="en-US" sz="2949" b="true">
                <a:solidFill>
                  <a:srgbClr val="2B2B2B"/>
                </a:solidFill>
                <a:latin typeface="Mukta Bold"/>
                <a:ea typeface="Mukta Bold"/>
                <a:cs typeface="Mukta Bold"/>
                <a:sym typeface="Mukta Bold"/>
              </a:rPr>
              <a:t>C- Visualization of Motion Parameters:</a:t>
            </a: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  <a:p>
            <a:pPr algn="l">
              <a:lnSpc>
                <a:spcPts val="353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16203" y="4905514"/>
            <a:ext cx="7049002" cy="313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There’s a gradual drift in Z translation and Pitch rotation over time, which may indicate slow head movement</a:t>
            </a:r>
          </a:p>
          <a:p>
            <a:pPr algn="l" marL="636736" indent="-318368" lvl="1">
              <a:lnSpc>
                <a:spcPts val="3539"/>
              </a:lnSpc>
              <a:buFont typeface="Arial"/>
              <a:buChar char="•"/>
            </a:pP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The most stable parameter</a:t>
            </a:r>
            <a:r>
              <a:rPr lang="en-US" sz="2949">
                <a:solidFill>
                  <a:srgbClr val="2B2B2B"/>
                </a:solidFill>
                <a:latin typeface="Mukta"/>
                <a:ea typeface="Mukta"/>
                <a:cs typeface="Mukta"/>
                <a:sym typeface="Mukta"/>
              </a:rPr>
              <a:t> is X translation, while Z translation and Pitch rotation show the greatest drift.</a:t>
            </a:r>
          </a:p>
          <a:p>
            <a:pPr algn="l">
              <a:lnSpc>
                <a:spcPts val="353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DAG07dPnId0</dc:identifier>
  <dcterms:modified xsi:type="dcterms:W3CDTF">2011-08-01T06:04:30Z</dcterms:modified>
  <cp:revision>1</cp:revision>
  <dc:title>Reparcellation of The Human Brain Using the Harvard Oxford Atlas</dc:title>
</cp:coreProperties>
</file>